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21945600"/>
  <p:notesSz cx="7010400" cy="12039600"/>
  <p:custDataLst>
    <p:tags r:id="rId4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580" autoAdjust="0"/>
  </p:normalViewPr>
  <p:slideViewPr>
    <p:cSldViewPr>
      <p:cViewPr varScale="1">
        <p:scale>
          <a:sx n="34" d="100"/>
          <a:sy n="34" d="100"/>
        </p:scale>
        <p:origin x="684" y="108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-1009650" y="903288"/>
            <a:ext cx="9029700" cy="451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39" y="5718800"/>
            <a:ext cx="5608313" cy="5417812"/>
          </a:xfrm>
          <a:prstGeom prst="rect">
            <a:avLst/>
          </a:prstGeom>
          <a:noFill/>
          <a:ln>
            <a:noFill/>
          </a:ln>
        </p:spPr>
        <p:txBody>
          <a:bodyPr lIns="41059" tIns="41059" rIns="41059" bIns="41059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5763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1039" y="5718800"/>
            <a:ext cx="5608313" cy="5417812"/>
          </a:xfrm>
          <a:prstGeom prst="rect">
            <a:avLst/>
          </a:prstGeom>
        </p:spPr>
        <p:txBody>
          <a:bodyPr lIns="41059" tIns="41059" rIns="41059" bIns="41059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-1008063" y="903288"/>
            <a:ext cx="9028113" cy="4514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92480" y="6817181"/>
            <a:ext cx="37306251" cy="4704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indent="-1013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indent="-7558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indent="-4988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indent="-2417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583364" y="12436024"/>
            <a:ext cx="30724476" cy="56079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indent="-10130" algn="ctr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indent="-7558" algn="ctr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indent="-4988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indent="-241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indent="-1254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indent="-997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indent="-7407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indent="-4835" algn="ctr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197100" y="877887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14705805" y="-7389018"/>
            <a:ext cx="14484350" cy="39501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22325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7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27397534" y="5304521"/>
            <a:ext cx="18725243" cy="987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7570450" y="-4495908"/>
            <a:ext cx="18725243" cy="29475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22325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7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197100" y="877887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197100" y="5119687"/>
            <a:ext cx="39501763" cy="1448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22325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7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6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467105" y="14102445"/>
            <a:ext cx="37307839" cy="43579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1900" b="1" cap="none"/>
            </a:lvl1pPr>
            <a:lvl2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467105" y="9301842"/>
            <a:ext cx="3730783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900"/>
            </a:lvl1pPr>
            <a:lvl2pPr marL="213330" indent="-10130" rtl="0">
              <a:spcBef>
                <a:spcPts val="0"/>
              </a:spcBef>
              <a:buFont typeface="Arial"/>
              <a:buNone/>
              <a:defRPr sz="800"/>
            </a:lvl2pPr>
            <a:lvl3pPr marL="426659" indent="-7558" rtl="0">
              <a:spcBef>
                <a:spcPts val="0"/>
              </a:spcBef>
              <a:buFont typeface="Arial"/>
              <a:buNone/>
              <a:defRPr sz="700"/>
            </a:lvl3pPr>
            <a:lvl4pPr marL="639989" indent="-4988" rtl="0">
              <a:spcBef>
                <a:spcPts val="0"/>
              </a:spcBef>
              <a:buFont typeface="Arial"/>
              <a:buNone/>
              <a:defRPr sz="700"/>
            </a:lvl4pPr>
            <a:lvl5pPr marL="853318" indent="-2417" rtl="0">
              <a:spcBef>
                <a:spcPts val="0"/>
              </a:spcBef>
              <a:buFont typeface="Arial"/>
              <a:buNone/>
              <a:defRPr sz="700"/>
            </a:lvl5pPr>
            <a:lvl6pPr marL="1066648" indent="-12547" rtl="0">
              <a:spcBef>
                <a:spcPts val="0"/>
              </a:spcBef>
              <a:buFont typeface="Arial"/>
              <a:buNone/>
              <a:defRPr sz="700"/>
            </a:lvl6pPr>
            <a:lvl7pPr marL="1279977" indent="-9977" rtl="0">
              <a:spcBef>
                <a:spcPts val="0"/>
              </a:spcBef>
              <a:buFont typeface="Arial"/>
              <a:buNone/>
              <a:defRPr sz="700"/>
            </a:lvl7pPr>
            <a:lvl8pPr marL="1493307" indent="-7407" rtl="0">
              <a:spcBef>
                <a:spcPts val="0"/>
              </a:spcBef>
              <a:buFont typeface="Arial"/>
              <a:buNone/>
              <a:defRPr sz="700"/>
            </a:lvl8pPr>
            <a:lvl9pPr marL="1706636" indent="-4835" rtl="0">
              <a:spcBef>
                <a:spcPts val="0"/>
              </a:spcBef>
              <a:buFont typeface="Arial"/>
              <a:buNone/>
              <a:defRPr sz="7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197100" y="877887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195515" y="5120825"/>
            <a:ext cx="19673888" cy="14483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300"/>
            </a:lvl1pPr>
            <a:lvl2pPr rtl="0">
              <a:spcBef>
                <a:spcPts val="0"/>
              </a:spcBef>
              <a:defRPr sz="1100"/>
            </a:lvl2pPr>
            <a:lvl3pPr rtl="0">
              <a:spcBef>
                <a:spcPts val="0"/>
              </a:spcBef>
              <a:defRPr sz="900"/>
            </a:lvl3pPr>
            <a:lvl4pPr rtl="0">
              <a:spcBef>
                <a:spcPts val="0"/>
              </a:spcBef>
              <a:defRPr sz="800"/>
            </a:lvl4pPr>
            <a:lvl5pPr rtl="0">
              <a:spcBef>
                <a:spcPts val="0"/>
              </a:spcBef>
              <a:defRPr sz="800"/>
            </a:lvl5pPr>
            <a:lvl6pPr rtl="0">
              <a:spcBef>
                <a:spcPts val="0"/>
              </a:spcBef>
              <a:defRPr sz="800"/>
            </a:lvl6pPr>
            <a:lvl7pPr rtl="0">
              <a:spcBef>
                <a:spcPts val="0"/>
              </a:spcBef>
              <a:defRPr sz="800"/>
            </a:lvl7pPr>
            <a:lvl8pPr rtl="0">
              <a:spcBef>
                <a:spcPts val="0"/>
              </a:spcBef>
              <a:defRPr sz="800"/>
            </a:lvl8pPr>
            <a:lvl9pPr rtl="0">
              <a:spcBef>
                <a:spcPts val="0"/>
              </a:spcBef>
              <a:defRPr sz="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22021801" y="5120825"/>
            <a:ext cx="19675476" cy="14483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300"/>
            </a:lvl1pPr>
            <a:lvl2pPr rtl="0">
              <a:spcBef>
                <a:spcPts val="0"/>
              </a:spcBef>
              <a:defRPr sz="1100"/>
            </a:lvl2pPr>
            <a:lvl3pPr rtl="0">
              <a:spcBef>
                <a:spcPts val="0"/>
              </a:spcBef>
              <a:defRPr sz="900"/>
            </a:lvl3pPr>
            <a:lvl4pPr rtl="0">
              <a:spcBef>
                <a:spcPts val="0"/>
              </a:spcBef>
              <a:defRPr sz="800"/>
            </a:lvl4pPr>
            <a:lvl5pPr rtl="0">
              <a:spcBef>
                <a:spcPts val="0"/>
              </a:spcBef>
              <a:defRPr sz="800"/>
            </a:lvl5pPr>
            <a:lvl6pPr rtl="0">
              <a:spcBef>
                <a:spcPts val="0"/>
              </a:spcBef>
              <a:defRPr sz="800"/>
            </a:lvl6pPr>
            <a:lvl7pPr rtl="0">
              <a:spcBef>
                <a:spcPts val="0"/>
              </a:spcBef>
              <a:defRPr sz="800"/>
            </a:lvl7pPr>
            <a:lvl8pPr rtl="0">
              <a:spcBef>
                <a:spcPts val="0"/>
              </a:spcBef>
              <a:defRPr sz="800"/>
            </a:lvl8pPr>
            <a:lvl9pPr rtl="0">
              <a:spcBef>
                <a:spcPts val="0"/>
              </a:spcBef>
              <a:defRPr sz="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193931" y="879020"/>
            <a:ext cx="39503351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193928" y="4912180"/>
            <a:ext cx="19392900" cy="2047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1100" b="1"/>
            </a:lvl1pPr>
            <a:lvl2pPr marL="213330" indent="-10130" rtl="0">
              <a:spcBef>
                <a:spcPts val="0"/>
              </a:spcBef>
              <a:buFont typeface="Arial"/>
              <a:buNone/>
              <a:defRPr sz="900" b="1"/>
            </a:lvl2pPr>
            <a:lvl3pPr marL="426659" indent="-7558" rtl="0">
              <a:spcBef>
                <a:spcPts val="0"/>
              </a:spcBef>
              <a:buFont typeface="Arial"/>
              <a:buNone/>
              <a:defRPr sz="800" b="1"/>
            </a:lvl3pPr>
            <a:lvl4pPr marL="639989" indent="-4988" rtl="0">
              <a:spcBef>
                <a:spcPts val="0"/>
              </a:spcBef>
              <a:buFont typeface="Arial"/>
              <a:buNone/>
              <a:defRPr sz="700" b="1"/>
            </a:lvl4pPr>
            <a:lvl5pPr marL="853318" indent="-2417" rtl="0">
              <a:spcBef>
                <a:spcPts val="0"/>
              </a:spcBef>
              <a:buFont typeface="Arial"/>
              <a:buNone/>
              <a:defRPr sz="700" b="1"/>
            </a:lvl5pPr>
            <a:lvl6pPr marL="1066648" indent="-12547" rtl="0">
              <a:spcBef>
                <a:spcPts val="0"/>
              </a:spcBef>
              <a:buFont typeface="Arial"/>
              <a:buNone/>
              <a:defRPr sz="700" b="1"/>
            </a:lvl6pPr>
            <a:lvl7pPr marL="1279977" indent="-9977" rtl="0">
              <a:spcBef>
                <a:spcPts val="0"/>
              </a:spcBef>
              <a:buFont typeface="Arial"/>
              <a:buNone/>
              <a:defRPr sz="700" b="1"/>
            </a:lvl7pPr>
            <a:lvl8pPr marL="1493307" indent="-7407" rtl="0">
              <a:spcBef>
                <a:spcPts val="0"/>
              </a:spcBef>
              <a:buFont typeface="Arial"/>
              <a:buNone/>
              <a:defRPr sz="700" b="1"/>
            </a:lvl8pPr>
            <a:lvl9pPr marL="1706636" indent="-4835" rtl="0">
              <a:spcBef>
                <a:spcPts val="0"/>
              </a:spcBef>
              <a:buFont typeface="Arial"/>
              <a:buNone/>
              <a:defRPr sz="7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2193928" y="6959602"/>
            <a:ext cx="19392900" cy="12643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100"/>
            </a:lvl1pPr>
            <a:lvl2pPr rtl="0">
              <a:spcBef>
                <a:spcPts val="0"/>
              </a:spcBef>
              <a:defRPr sz="900"/>
            </a:lvl2pPr>
            <a:lvl3pPr rtl="0">
              <a:spcBef>
                <a:spcPts val="0"/>
              </a:spcBef>
              <a:defRPr sz="800"/>
            </a:lvl3pPr>
            <a:lvl4pPr rtl="0">
              <a:spcBef>
                <a:spcPts val="0"/>
              </a:spcBef>
              <a:defRPr sz="700"/>
            </a:lvl4pPr>
            <a:lvl5pPr rtl="0">
              <a:spcBef>
                <a:spcPts val="0"/>
              </a:spcBef>
              <a:defRPr sz="700"/>
            </a:lvl5pPr>
            <a:lvl6pPr rtl="0">
              <a:spcBef>
                <a:spcPts val="0"/>
              </a:spcBef>
              <a:defRPr sz="700"/>
            </a:lvl6pPr>
            <a:lvl7pPr rtl="0">
              <a:spcBef>
                <a:spcPts val="0"/>
              </a:spcBef>
              <a:defRPr sz="700"/>
            </a:lvl7pPr>
            <a:lvl8pPr rtl="0">
              <a:spcBef>
                <a:spcPts val="0"/>
              </a:spcBef>
              <a:defRPr sz="700"/>
            </a:lvl8pPr>
            <a:lvl9pPr rtl="0">
              <a:spcBef>
                <a:spcPts val="0"/>
              </a:spcBef>
              <a:defRPr sz="7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22296443" y="4912180"/>
            <a:ext cx="19400838" cy="2047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1100" b="1"/>
            </a:lvl1pPr>
            <a:lvl2pPr marL="213330" indent="-10130" rtl="0">
              <a:spcBef>
                <a:spcPts val="0"/>
              </a:spcBef>
              <a:buFont typeface="Arial"/>
              <a:buNone/>
              <a:defRPr sz="900" b="1"/>
            </a:lvl2pPr>
            <a:lvl3pPr marL="426659" indent="-7558" rtl="0">
              <a:spcBef>
                <a:spcPts val="0"/>
              </a:spcBef>
              <a:buFont typeface="Arial"/>
              <a:buNone/>
              <a:defRPr sz="800" b="1"/>
            </a:lvl3pPr>
            <a:lvl4pPr marL="639989" indent="-4988" rtl="0">
              <a:spcBef>
                <a:spcPts val="0"/>
              </a:spcBef>
              <a:buFont typeface="Arial"/>
              <a:buNone/>
              <a:defRPr sz="700" b="1"/>
            </a:lvl4pPr>
            <a:lvl5pPr marL="853318" indent="-2417" rtl="0">
              <a:spcBef>
                <a:spcPts val="0"/>
              </a:spcBef>
              <a:buFont typeface="Arial"/>
              <a:buNone/>
              <a:defRPr sz="700" b="1"/>
            </a:lvl5pPr>
            <a:lvl6pPr marL="1066648" indent="-12547" rtl="0">
              <a:spcBef>
                <a:spcPts val="0"/>
              </a:spcBef>
              <a:buFont typeface="Arial"/>
              <a:buNone/>
              <a:defRPr sz="700" b="1"/>
            </a:lvl6pPr>
            <a:lvl7pPr marL="1279977" indent="-9977" rtl="0">
              <a:spcBef>
                <a:spcPts val="0"/>
              </a:spcBef>
              <a:buFont typeface="Arial"/>
              <a:buNone/>
              <a:defRPr sz="700" b="1"/>
            </a:lvl7pPr>
            <a:lvl8pPr marL="1493307" indent="-7407" rtl="0">
              <a:spcBef>
                <a:spcPts val="0"/>
              </a:spcBef>
              <a:buFont typeface="Arial"/>
              <a:buNone/>
              <a:defRPr sz="700" b="1"/>
            </a:lvl8pPr>
            <a:lvl9pPr marL="1706636" indent="-4835" rtl="0">
              <a:spcBef>
                <a:spcPts val="0"/>
              </a:spcBef>
              <a:buFont typeface="Arial"/>
              <a:buNone/>
              <a:defRPr sz="7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22296443" y="6959602"/>
            <a:ext cx="19400838" cy="126437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100"/>
            </a:lvl1pPr>
            <a:lvl2pPr rtl="0">
              <a:spcBef>
                <a:spcPts val="0"/>
              </a:spcBef>
              <a:defRPr sz="900"/>
            </a:lvl2pPr>
            <a:lvl3pPr rtl="0">
              <a:spcBef>
                <a:spcPts val="0"/>
              </a:spcBef>
              <a:defRPr sz="800"/>
            </a:lvl3pPr>
            <a:lvl4pPr rtl="0">
              <a:spcBef>
                <a:spcPts val="0"/>
              </a:spcBef>
              <a:defRPr sz="700"/>
            </a:lvl4pPr>
            <a:lvl5pPr rtl="0">
              <a:spcBef>
                <a:spcPts val="0"/>
              </a:spcBef>
              <a:defRPr sz="700"/>
            </a:lvl5pPr>
            <a:lvl6pPr rtl="0">
              <a:spcBef>
                <a:spcPts val="0"/>
              </a:spcBef>
              <a:defRPr sz="700"/>
            </a:lvl6pPr>
            <a:lvl7pPr rtl="0">
              <a:spcBef>
                <a:spcPts val="0"/>
              </a:spcBef>
              <a:defRPr sz="700"/>
            </a:lvl7pPr>
            <a:lvl8pPr rtl="0">
              <a:spcBef>
                <a:spcPts val="0"/>
              </a:spcBef>
              <a:defRPr sz="700"/>
            </a:lvl8pPr>
            <a:lvl9pPr rtl="0">
              <a:spcBef>
                <a:spcPts val="0"/>
              </a:spcBef>
              <a:defRPr sz="7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197100" y="877887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algn="ctr" rtl="0">
              <a:spcBef>
                <a:spcPts val="0"/>
              </a:spcBef>
              <a:spcAft>
                <a:spcPts val="0"/>
              </a:spcAft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193928" y="873580"/>
            <a:ext cx="14439900" cy="37183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900" b="1"/>
            </a:lvl1pPr>
            <a:lvl2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7160876" y="873580"/>
            <a:ext cx="24536398" cy="18729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500"/>
            </a:lvl1pPr>
            <a:lvl2pPr rtl="0">
              <a:spcBef>
                <a:spcPts val="0"/>
              </a:spcBef>
              <a:defRPr sz="1300"/>
            </a:lvl2pPr>
            <a:lvl3pPr rtl="0">
              <a:spcBef>
                <a:spcPts val="0"/>
              </a:spcBef>
              <a:defRPr sz="11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900"/>
            </a:lvl6pPr>
            <a:lvl7pPr rtl="0">
              <a:spcBef>
                <a:spcPts val="0"/>
              </a:spcBef>
              <a:defRPr sz="900"/>
            </a:lvl7pPr>
            <a:lvl8pPr rtl="0">
              <a:spcBef>
                <a:spcPts val="0"/>
              </a:spcBef>
              <a:defRPr sz="900"/>
            </a:lvl8pPr>
            <a:lvl9pPr rtl="0">
              <a:spcBef>
                <a:spcPts val="0"/>
              </a:spcBef>
              <a:defRPr sz="9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2193928" y="4591957"/>
            <a:ext cx="14439900" cy="1501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700"/>
            </a:lvl1pPr>
            <a:lvl2pPr marL="213330" indent="-10130" rtl="0">
              <a:spcBef>
                <a:spcPts val="0"/>
              </a:spcBef>
              <a:buFont typeface="Arial"/>
              <a:buNone/>
              <a:defRPr sz="600"/>
            </a:lvl2pPr>
            <a:lvl3pPr marL="426659" indent="-7558" rtl="0">
              <a:spcBef>
                <a:spcPts val="0"/>
              </a:spcBef>
              <a:buFont typeface="Arial"/>
              <a:buNone/>
              <a:defRPr sz="500"/>
            </a:lvl3pPr>
            <a:lvl4pPr marL="639989" indent="-4988" rtl="0">
              <a:spcBef>
                <a:spcPts val="0"/>
              </a:spcBef>
              <a:buFont typeface="Arial"/>
              <a:buNone/>
              <a:defRPr sz="400"/>
            </a:lvl4pPr>
            <a:lvl5pPr marL="853318" indent="-2417" rtl="0">
              <a:spcBef>
                <a:spcPts val="0"/>
              </a:spcBef>
              <a:buFont typeface="Arial"/>
              <a:buNone/>
              <a:defRPr sz="400"/>
            </a:lvl5pPr>
            <a:lvl6pPr marL="1066648" indent="-12547" rtl="0">
              <a:spcBef>
                <a:spcPts val="0"/>
              </a:spcBef>
              <a:buFont typeface="Arial"/>
              <a:buNone/>
              <a:defRPr sz="400"/>
            </a:lvl6pPr>
            <a:lvl7pPr marL="1279977" indent="-9977" rtl="0">
              <a:spcBef>
                <a:spcPts val="0"/>
              </a:spcBef>
              <a:buFont typeface="Arial"/>
              <a:buNone/>
              <a:defRPr sz="400"/>
            </a:lvl7pPr>
            <a:lvl8pPr marL="1493307" indent="-7407" rtl="0">
              <a:spcBef>
                <a:spcPts val="0"/>
              </a:spcBef>
              <a:buFont typeface="Arial"/>
              <a:buNone/>
              <a:defRPr sz="400"/>
            </a:lvl8pPr>
            <a:lvl9pPr marL="1706636" indent="-4835" rtl="0">
              <a:spcBef>
                <a:spcPts val="0"/>
              </a:spcBef>
              <a:buFont typeface="Arial"/>
              <a:buNone/>
              <a:defRPr sz="4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602670" y="15361559"/>
            <a:ext cx="26335038" cy="18142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900" b="1"/>
            </a:lvl1pPr>
            <a:lvl2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10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8602670" y="1961244"/>
            <a:ext cx="26335038" cy="13167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3330" marR="0" indent="-101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6659" marR="0" indent="-755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989" marR="0" indent="-4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3318" marR="0" indent="-24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66648" marR="0" indent="-12547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9977" marR="0" indent="-9977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493307" marR="0" indent="-7407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706636" marR="0" indent="-4835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602670" y="17175845"/>
            <a:ext cx="26335038" cy="25753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700"/>
            </a:lvl1pPr>
            <a:lvl2pPr marL="213330" indent="-10130" rtl="0">
              <a:spcBef>
                <a:spcPts val="0"/>
              </a:spcBef>
              <a:buFont typeface="Arial"/>
              <a:buNone/>
              <a:defRPr sz="600"/>
            </a:lvl2pPr>
            <a:lvl3pPr marL="426659" indent="-7558" rtl="0">
              <a:spcBef>
                <a:spcPts val="0"/>
              </a:spcBef>
              <a:buFont typeface="Arial"/>
              <a:buNone/>
              <a:defRPr sz="500"/>
            </a:lvl3pPr>
            <a:lvl4pPr marL="639989" indent="-4988" rtl="0">
              <a:spcBef>
                <a:spcPts val="0"/>
              </a:spcBef>
              <a:buFont typeface="Arial"/>
              <a:buNone/>
              <a:defRPr sz="400"/>
            </a:lvl4pPr>
            <a:lvl5pPr marL="853318" indent="-2417" rtl="0">
              <a:spcBef>
                <a:spcPts val="0"/>
              </a:spcBef>
              <a:buFont typeface="Arial"/>
              <a:buNone/>
              <a:defRPr sz="400"/>
            </a:lvl5pPr>
            <a:lvl6pPr marL="1066648" indent="-12547" rtl="0">
              <a:spcBef>
                <a:spcPts val="0"/>
              </a:spcBef>
              <a:buFont typeface="Arial"/>
              <a:buNone/>
              <a:defRPr sz="400"/>
            </a:lvl6pPr>
            <a:lvl7pPr marL="1279977" indent="-9977" rtl="0">
              <a:spcBef>
                <a:spcPts val="0"/>
              </a:spcBef>
              <a:buFont typeface="Arial"/>
              <a:buNone/>
              <a:defRPr sz="400"/>
            </a:lvl7pPr>
            <a:lvl8pPr marL="1493307" indent="-7407" rtl="0">
              <a:spcBef>
                <a:spcPts val="0"/>
              </a:spcBef>
              <a:buFont typeface="Arial"/>
              <a:buNone/>
              <a:defRPr sz="400"/>
            </a:lvl8pPr>
            <a:lvl9pPr marL="1706636" indent="-4835" rtl="0">
              <a:spcBef>
                <a:spcPts val="0"/>
              </a:spcBef>
              <a:buFont typeface="Arial"/>
              <a:buNone/>
              <a:defRPr sz="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197100" y="877887"/>
            <a:ext cx="39501763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13330" marR="0" indent="-10130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59" marR="0" indent="-7558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639989" marR="0" indent="-4988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53318" marR="0" indent="-2417" algn="ctr" rtl="0">
              <a:spcBef>
                <a:spcPts val="0"/>
              </a:spcBef>
              <a:spcAft>
                <a:spcPts val="0"/>
              </a:spcAft>
              <a:defRPr sz="10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197100" y="5119687"/>
            <a:ext cx="39501763" cy="14484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822325" marR="0" indent="-333375" algn="l" rtl="0"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7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82763" marR="0" indent="-265113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6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indent="-1968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5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38575" marR="0" indent="-238125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935538" marR="0" indent="-2428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150279" marR="0" indent="-241729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363608" marR="0" indent="-23915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576938" marR="0" indent="-24928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790267" marR="0" indent="-246717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4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21971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14998700" y="19985037"/>
            <a:ext cx="13898563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12725" marR="0" indent="244475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5450" marR="0" indent="488950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39763" marR="0" indent="731837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52488" marR="0" indent="976312" algn="l" rtl="0">
              <a:spcBef>
                <a:spcPts val="0"/>
              </a:spcBef>
              <a:spcAft>
                <a:spcPts val="0"/>
              </a:spcAft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1457900" y="19985037"/>
            <a:ext cx="10240962" cy="1524000"/>
          </a:xfrm>
          <a:prstGeom prst="rect">
            <a:avLst/>
          </a:prstGeom>
          <a:noFill/>
          <a:ln>
            <a:noFill/>
          </a:ln>
        </p:spPr>
        <p:txBody>
          <a:bodyPr lIns="219400" tIns="109700" rIns="219400" bIns="109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0" y="0"/>
            <a:ext cx="43891199" cy="2590800"/>
          </a:xfrm>
          <a:prstGeom prst="rect">
            <a:avLst/>
          </a:prstGeom>
          <a:gradFill>
            <a:gsLst>
              <a:gs pos="0">
                <a:srgbClr val="16166F"/>
              </a:gs>
              <a:gs pos="80000">
                <a:srgbClr val="1D1D92"/>
              </a:gs>
              <a:gs pos="100000">
                <a:srgbClr val="1B1B95"/>
              </a:gs>
            </a:gsLst>
            <a:lin ang="16200000" scaled="0"/>
          </a:gra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600" b="1" dirty="0">
                <a:solidFill>
                  <a:schemeClr val="lt1"/>
                </a:solidFill>
              </a:rPr>
              <a:t>Community Based Hypertension Education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smtClean="0">
                <a:solidFill>
                  <a:schemeClr val="lt1"/>
                </a:solidFill>
              </a:rPr>
              <a:t>Student name(s) </a:t>
            </a:r>
            <a:r>
              <a:rPr lang="en-US" sz="3600" dirty="0" smtClean="0">
                <a:solidFill>
                  <a:schemeClr val="lt1"/>
                </a:solidFill>
              </a:rPr>
              <a:t>(list alphabetically) </a:t>
            </a:r>
            <a:endParaRPr lang="en-US" sz="3600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Senior Leadership Change Project, </a:t>
            </a:r>
            <a:r>
              <a:rPr lang="en-US" sz="3600" dirty="0">
                <a:solidFill>
                  <a:schemeClr val="lt1"/>
                </a:solidFill>
              </a:rPr>
              <a:t>Fall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2015</a:t>
            </a:r>
          </a:p>
        </p:txBody>
      </p:sp>
      <p:sp>
        <p:nvSpPr>
          <p:cNvPr id="81" name="Shape 81"/>
          <p:cNvSpPr/>
          <p:nvPr/>
        </p:nvSpPr>
        <p:spPr>
          <a:xfrm>
            <a:off x="11684000" y="2971800"/>
            <a:ext cx="10744199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>
                <a:solidFill>
                  <a:schemeClr val="lt1"/>
                </a:solidFill>
              </a:rPr>
              <a:t>Planning</a:t>
            </a:r>
          </a:p>
        </p:txBody>
      </p:sp>
      <p:sp>
        <p:nvSpPr>
          <p:cNvPr id="82" name="Shape 82"/>
          <p:cNvSpPr/>
          <p:nvPr/>
        </p:nvSpPr>
        <p:spPr>
          <a:xfrm>
            <a:off x="23164800" y="2895600"/>
            <a:ext cx="103569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300">
                <a:solidFill>
                  <a:schemeClr val="lt1"/>
                </a:solidFill>
              </a:rPr>
              <a:t>Implementation</a:t>
            </a:r>
          </a:p>
        </p:txBody>
      </p:sp>
      <p:sp>
        <p:nvSpPr>
          <p:cNvPr id="83" name="Shape 83"/>
          <p:cNvSpPr/>
          <p:nvPr/>
        </p:nvSpPr>
        <p:spPr>
          <a:xfrm>
            <a:off x="34442400" y="2895600"/>
            <a:ext cx="94488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300">
                <a:solidFill>
                  <a:schemeClr val="lt1"/>
                </a:solidFill>
              </a:rPr>
              <a:t>Summary</a:t>
            </a:r>
          </a:p>
        </p:txBody>
      </p:sp>
      <p:sp>
        <p:nvSpPr>
          <p:cNvPr id="84" name="Shape 84"/>
          <p:cNvSpPr/>
          <p:nvPr/>
        </p:nvSpPr>
        <p:spPr>
          <a:xfrm>
            <a:off x="34256579" y="10245726"/>
            <a:ext cx="9677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3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</a:p>
        </p:txBody>
      </p:sp>
      <p:sp>
        <p:nvSpPr>
          <p:cNvPr id="85" name="Shape 85"/>
          <p:cNvSpPr/>
          <p:nvPr/>
        </p:nvSpPr>
        <p:spPr>
          <a:xfrm>
            <a:off x="10972800" y="10577513"/>
            <a:ext cx="21945599" cy="658812"/>
          </a:xfrm>
          <a:prstGeom prst="rect">
            <a:avLst/>
          </a:prstGeom>
          <a:noFill/>
          <a:ln>
            <a:noFill/>
          </a:ln>
        </p:spPr>
        <p:txBody>
          <a:bodyPr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0972800" y="10577513"/>
            <a:ext cx="21945599" cy="658812"/>
          </a:xfrm>
          <a:prstGeom prst="rect">
            <a:avLst/>
          </a:prstGeom>
          <a:noFill/>
          <a:ln>
            <a:noFill/>
          </a:ln>
        </p:spPr>
        <p:txBody>
          <a:bodyPr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10972800" y="10577513"/>
            <a:ext cx="21945599" cy="658812"/>
          </a:xfrm>
          <a:prstGeom prst="rect">
            <a:avLst/>
          </a:prstGeom>
          <a:noFill/>
          <a:ln>
            <a:noFill/>
          </a:ln>
        </p:spPr>
        <p:txBody>
          <a:bodyPr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3469600" y="16851325"/>
            <a:ext cx="9448800" cy="658800"/>
          </a:xfrm>
          <a:prstGeom prst="rect">
            <a:avLst/>
          </a:prstGeom>
          <a:noFill/>
          <a:ln>
            <a:noFill/>
          </a:ln>
        </p:spPr>
        <p:txBody>
          <a:bodyPr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0972800" y="10577513"/>
            <a:ext cx="21945599" cy="658812"/>
          </a:xfrm>
          <a:prstGeom prst="rect">
            <a:avLst/>
          </a:prstGeom>
          <a:noFill/>
          <a:ln>
            <a:noFill/>
          </a:ln>
        </p:spPr>
        <p:txBody>
          <a:bodyPr lIns="42650" tIns="21325" rIns="42650" bIns="213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8738"/>
            <a:ext cx="184149" cy="339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34645600" y="4191000"/>
            <a:ext cx="10160000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09600" y="2971800"/>
            <a:ext cx="103568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chemeClr val="lt1"/>
                </a:solidFill>
              </a:rPr>
              <a:t>Assessment</a:t>
            </a:r>
          </a:p>
        </p:txBody>
      </p:sp>
      <p:sp>
        <p:nvSpPr>
          <p:cNvPr id="93" name="Shape 93"/>
          <p:cNvSpPr/>
          <p:nvPr/>
        </p:nvSpPr>
        <p:spPr>
          <a:xfrm>
            <a:off x="23279100" y="11599187"/>
            <a:ext cx="103632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3975" tIns="31975" rIns="63975" bIns="31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300">
                <a:solidFill>
                  <a:schemeClr val="lt1"/>
                </a:solidFill>
              </a:rPr>
              <a:t>Evaluation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1658600" y="4038601"/>
            <a:ext cx="10744199" cy="7560599"/>
          </a:xfrm>
          <a:prstGeom prst="rect">
            <a:avLst/>
          </a:prstGeom>
          <a:noFill/>
          <a:ln>
            <a:noFill/>
          </a:ln>
        </p:spPr>
        <p:txBody>
          <a:bodyPr lIns="137150" tIns="68575" rIns="137150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1"/>
                </a:solidFill>
              </a:rPr>
              <a:t>Strategies: 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Contact administrative staff at HSK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Build relationships with targeted consumers of the organization with high blood pressure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dk1"/>
                </a:solidFill>
              </a:rPr>
              <a:t>Short </a:t>
            </a:r>
            <a:r>
              <a:rPr lang="en-US" sz="3200" b="1" dirty="0">
                <a:solidFill>
                  <a:schemeClr val="dk1"/>
                </a:solidFill>
              </a:rPr>
              <a:t>Term Goal: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Provide access to educational materials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1"/>
                </a:solidFill>
              </a:rPr>
              <a:t>Long Term Goal: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Provide ongoing health teaching to decrease incidence of HTN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1"/>
                </a:solidFill>
              </a:rPr>
              <a:t>Planning the Evaluation: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Administration of  </a:t>
            </a:r>
            <a:r>
              <a:rPr lang="en-US" sz="3200" dirty="0" smtClean="0">
                <a:solidFill>
                  <a:schemeClr val="dk1"/>
                </a:solidFill>
              </a:rPr>
              <a:t>post-interview </a:t>
            </a:r>
            <a:r>
              <a:rPr lang="en-US" sz="3200" dirty="0">
                <a:solidFill>
                  <a:schemeClr val="dk1"/>
                </a:solidFill>
              </a:rPr>
              <a:t>in the future to evaluate the effectiveness of educational </a:t>
            </a:r>
            <a:r>
              <a:rPr lang="en-US" sz="3200" dirty="0" smtClean="0">
                <a:solidFill>
                  <a:schemeClr val="dk1"/>
                </a:solidFill>
              </a:rPr>
              <a:t>HTN sessions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Use teach back methods to assure effectiveness of hypertension </a:t>
            </a:r>
            <a:r>
              <a:rPr lang="en-US" sz="3200" dirty="0" smtClean="0">
                <a:solidFill>
                  <a:schemeClr val="dk1"/>
                </a:solidFill>
              </a:rPr>
              <a:t>education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100" dirty="0">
              <a:solidFill>
                <a:schemeClr val="dk1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23241000" y="12806312"/>
            <a:ext cx="10286999" cy="8097300"/>
          </a:xfrm>
          <a:prstGeom prst="rect">
            <a:avLst/>
          </a:prstGeom>
          <a:noFill/>
          <a:ln>
            <a:noFill/>
          </a:ln>
        </p:spPr>
        <p:txBody>
          <a:bodyPr lIns="137150" tIns="68575" rIns="137150" bIns="68575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</a:rPr>
              <a:t>Evaluate the Effectiveness of the Change:</a:t>
            </a:r>
          </a:p>
          <a:p>
            <a:pPr indent="19050">
              <a:buClr>
                <a:schemeClr val="dk1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Consumers were able to teach back the education provided such as risks, </a:t>
            </a:r>
            <a:r>
              <a:rPr lang="en-US" sz="3200" dirty="0" smtClean="0">
                <a:solidFill>
                  <a:schemeClr val="dk1"/>
                </a:solidFill>
              </a:rPr>
              <a:t>causes, </a:t>
            </a:r>
            <a:r>
              <a:rPr lang="en-US" sz="3200" dirty="0">
                <a:solidFill>
                  <a:schemeClr val="dk1"/>
                </a:solidFill>
              </a:rPr>
              <a:t>and treatment on hypertension during the educational </a:t>
            </a:r>
            <a:r>
              <a:rPr lang="en-US" sz="3200" dirty="0" smtClean="0">
                <a:solidFill>
                  <a:schemeClr val="dk1"/>
                </a:solidFill>
              </a:rPr>
              <a:t>session </a:t>
            </a:r>
          </a:p>
          <a:p>
            <a:pPr indent="19050">
              <a:buClr>
                <a:schemeClr val="dk1"/>
              </a:buClr>
              <a:buSzPct val="100000"/>
              <a:buFontTx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Administer </a:t>
            </a:r>
            <a:r>
              <a:rPr lang="en-US" sz="3200" dirty="0">
                <a:solidFill>
                  <a:schemeClr val="dk1"/>
                </a:solidFill>
              </a:rPr>
              <a:t>post-interview on </a:t>
            </a:r>
            <a:r>
              <a:rPr lang="en-US" sz="3200" dirty="0" smtClean="0">
                <a:solidFill>
                  <a:schemeClr val="dk1"/>
                </a:solidFill>
              </a:rPr>
              <a:t>HTN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dk1"/>
                </a:solidFill>
              </a:rPr>
              <a:t>Strategies </a:t>
            </a:r>
            <a:r>
              <a:rPr lang="en-US" sz="3200" b="1" dirty="0">
                <a:solidFill>
                  <a:schemeClr val="dk1"/>
                </a:solidFill>
              </a:rPr>
              <a:t>to Hardwire the Change: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Provide </a:t>
            </a:r>
            <a:r>
              <a:rPr lang="en-US" sz="3200" dirty="0">
                <a:solidFill>
                  <a:schemeClr val="dk1"/>
                </a:solidFill>
              </a:rPr>
              <a:t>project information to Spring 2016 C</a:t>
            </a:r>
            <a:r>
              <a:rPr lang="en-US" sz="3200" dirty="0" smtClean="0">
                <a:solidFill>
                  <a:schemeClr val="dk1"/>
                </a:solidFill>
              </a:rPr>
              <a:t>ommunity </a:t>
            </a:r>
            <a:r>
              <a:rPr lang="en-US" sz="3200" dirty="0">
                <a:solidFill>
                  <a:schemeClr val="dk1"/>
                </a:solidFill>
              </a:rPr>
              <a:t>and </a:t>
            </a:r>
            <a:r>
              <a:rPr lang="en-US" sz="3200" dirty="0" smtClean="0">
                <a:solidFill>
                  <a:schemeClr val="dk1"/>
                </a:solidFill>
              </a:rPr>
              <a:t>Leadership </a:t>
            </a:r>
            <a:r>
              <a:rPr lang="en-US" sz="3200" dirty="0">
                <a:solidFill>
                  <a:schemeClr val="dk1"/>
                </a:solidFill>
              </a:rPr>
              <a:t>nursing students for continuation </a:t>
            </a:r>
            <a:r>
              <a:rPr lang="en-US" sz="3200" dirty="0" smtClean="0">
                <a:solidFill>
                  <a:schemeClr val="dk1"/>
                </a:solidFill>
              </a:rPr>
              <a:t>of project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Place educational material within HSK  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400" b="1" dirty="0">
              <a:solidFill>
                <a:schemeClr val="dk1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4518600" y="4038600"/>
            <a:ext cx="8915400" cy="6207126"/>
          </a:xfrm>
          <a:prstGeom prst="rect">
            <a:avLst/>
          </a:prstGeom>
          <a:noFill/>
          <a:ln>
            <a:noFill/>
          </a:ln>
        </p:spPr>
        <p:txBody>
          <a:bodyPr lIns="137150" tIns="68575" rIns="137150" bIns="68575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</a:rPr>
              <a:t>What was learned?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Hypertension is highly prevalent in </a:t>
            </a:r>
            <a:r>
              <a:rPr lang="en-US" sz="3200" dirty="0" smtClean="0">
                <a:solidFill>
                  <a:schemeClr val="dk1"/>
                </a:solidFill>
              </a:rPr>
              <a:t>underserved communities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Provide education on </a:t>
            </a:r>
            <a:r>
              <a:rPr lang="en-US" sz="3200" dirty="0">
                <a:solidFill>
                  <a:schemeClr val="dk1"/>
                </a:solidFill>
              </a:rPr>
              <a:t>one topic at a </a:t>
            </a:r>
            <a:r>
              <a:rPr lang="en-US" sz="3200" dirty="0" smtClean="0">
                <a:solidFill>
                  <a:schemeClr val="dk1"/>
                </a:solidFill>
              </a:rPr>
              <a:t>time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Many </a:t>
            </a:r>
            <a:r>
              <a:rPr lang="en-US" sz="3200" dirty="0">
                <a:solidFill>
                  <a:schemeClr val="dk1"/>
                </a:solidFill>
              </a:rPr>
              <a:t>of the </a:t>
            </a:r>
            <a:r>
              <a:rPr lang="en-US" sz="3200" dirty="0" smtClean="0">
                <a:solidFill>
                  <a:schemeClr val="dk1"/>
                </a:solidFill>
              </a:rPr>
              <a:t>consumers have one or more </a:t>
            </a:r>
            <a:r>
              <a:rPr lang="en-US" sz="3200" smtClean="0">
                <a:solidFill>
                  <a:schemeClr val="dk1"/>
                </a:solidFill>
              </a:rPr>
              <a:t>disease processes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</a:rPr>
              <a:t>What would </a:t>
            </a:r>
            <a:r>
              <a:rPr lang="en-US" sz="3200" b="1" dirty="0" smtClean="0">
                <a:solidFill>
                  <a:schemeClr val="dk1"/>
                </a:solidFill>
              </a:rPr>
              <a:t>we do </a:t>
            </a:r>
            <a:r>
              <a:rPr lang="en-US" sz="3200" b="1" dirty="0">
                <a:solidFill>
                  <a:schemeClr val="dk1"/>
                </a:solidFill>
              </a:rPr>
              <a:t>differently?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Interview more consumers to find out specific needs in hypertension </a:t>
            </a:r>
            <a:r>
              <a:rPr lang="en-US" sz="3200" dirty="0" smtClean="0">
                <a:solidFill>
                  <a:schemeClr val="dk1"/>
                </a:solidFill>
              </a:rPr>
              <a:t>education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Focus on one specific change instead of numerous </a:t>
            </a:r>
            <a:r>
              <a:rPr lang="en-US" sz="3200" dirty="0" smtClean="0">
                <a:solidFill>
                  <a:schemeClr val="dk1"/>
                </a:solidFill>
              </a:rPr>
              <a:t>changes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400" dirty="0">
              <a:solidFill>
                <a:schemeClr val="dk1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3909000" y="11261133"/>
            <a:ext cx="9525000" cy="9642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lvl="0" indent="-45720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1. Gross, B., Anderson, E. F., Busby, S.,      	</a:t>
            </a:r>
            <a:r>
              <a:rPr lang="en-US" sz="3200" dirty="0" err="1" smtClean="0">
                <a:solidFill>
                  <a:schemeClr val="dk1"/>
                </a:solidFill>
              </a:rPr>
              <a:t>Frith</a:t>
            </a:r>
            <a:r>
              <a:rPr lang="en-US" sz="3200" dirty="0" smtClean="0">
                <a:solidFill>
                  <a:schemeClr val="dk1"/>
                </a:solidFill>
              </a:rPr>
              <a:t>, K. H., &amp; </a:t>
            </a:r>
            <a:r>
              <a:rPr lang="en-US" sz="3200" dirty="0" err="1" smtClean="0">
                <a:solidFill>
                  <a:schemeClr val="dk1"/>
                </a:solidFill>
              </a:rPr>
              <a:t>Panco</a:t>
            </a:r>
            <a:r>
              <a:rPr lang="en-US" sz="3200" dirty="0" smtClean="0">
                <a:solidFill>
                  <a:schemeClr val="dk1"/>
                </a:solidFill>
              </a:rPr>
              <a:t>, C. E. (2013). Using 	culturally sensitive education to improve 	adherence with anti-hypertension 	regimen. </a:t>
            </a:r>
            <a:r>
              <a:rPr lang="en-US" sz="3200" i="1" dirty="0" smtClean="0">
                <a:solidFill>
                  <a:schemeClr val="dk1"/>
                </a:solidFill>
              </a:rPr>
              <a:t>Journal of Cultural Diversity</a:t>
            </a:r>
            <a:r>
              <a:rPr lang="en-US" sz="3200" dirty="0" smtClean="0">
                <a:solidFill>
                  <a:schemeClr val="dk1"/>
                </a:solidFill>
              </a:rPr>
              <a:t>, 	</a:t>
            </a:r>
            <a:r>
              <a:rPr lang="en-US" sz="3200" i="1" dirty="0" smtClean="0">
                <a:solidFill>
                  <a:schemeClr val="dk1"/>
                </a:solidFill>
              </a:rPr>
              <a:t>20(2)</a:t>
            </a:r>
            <a:r>
              <a:rPr lang="en-US" sz="3200" dirty="0" smtClean="0">
                <a:solidFill>
                  <a:schemeClr val="dk1"/>
                </a:solidFill>
              </a:rPr>
              <a:t>, 75-79.</a:t>
            </a:r>
          </a:p>
          <a:p>
            <a:pPr marL="914400" lvl="0" indent="-45720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2. </a:t>
            </a:r>
            <a:r>
              <a:rPr lang="en-US" sz="3200" dirty="0" err="1" smtClean="0">
                <a:solidFill>
                  <a:schemeClr val="dk1"/>
                </a:solidFill>
              </a:rPr>
              <a:t>Hacihasanoğlu</a:t>
            </a:r>
            <a:r>
              <a:rPr lang="en-US" sz="3200" dirty="0" smtClean="0">
                <a:solidFill>
                  <a:schemeClr val="dk1"/>
                </a:solidFill>
              </a:rPr>
              <a:t>, R., &amp; </a:t>
            </a:r>
            <a:r>
              <a:rPr lang="en-US" sz="3200" dirty="0" err="1" smtClean="0">
                <a:solidFill>
                  <a:schemeClr val="dk1"/>
                </a:solidFill>
              </a:rPr>
              <a:t>Gözüm</a:t>
            </a:r>
            <a:r>
              <a:rPr lang="en-US" sz="3200" dirty="0" smtClean="0">
                <a:solidFill>
                  <a:schemeClr val="dk1"/>
                </a:solidFill>
              </a:rPr>
              <a:t>, S. (2011). The 	effect of patient education and home 	monitoring on medication compliance, 	hypertension management, healthy 	lifestyle behaviors and BMI in a primary 	health care setting. </a:t>
            </a:r>
            <a:r>
              <a:rPr lang="en-US" sz="3200" i="1" dirty="0" smtClean="0">
                <a:solidFill>
                  <a:schemeClr val="dk1"/>
                </a:solidFill>
              </a:rPr>
              <a:t>Journal of Clinical 	Nursing, 20</a:t>
            </a:r>
            <a:r>
              <a:rPr lang="en-US" sz="3200" dirty="0" smtClean="0">
                <a:solidFill>
                  <a:schemeClr val="dk1"/>
                </a:solidFill>
              </a:rPr>
              <a:t>(5/6), 692-705. 	doi:10.1111/j.1365-2702.2010.03534.x</a:t>
            </a:r>
          </a:p>
          <a:p>
            <a:pPr marL="914400" lvl="0" indent="-45720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sz="3200" dirty="0" smtClean="0">
                <a:solidFill>
                  <a:schemeClr val="dk1"/>
                </a:solidFill>
              </a:rPr>
              <a:t>3. </a:t>
            </a:r>
            <a:r>
              <a:rPr lang="en-US" sz="3200" dirty="0" err="1" smtClean="0">
                <a:solidFill>
                  <a:schemeClr val="dk1"/>
                </a:solidFill>
              </a:rPr>
              <a:t>Iso</a:t>
            </a:r>
            <a:r>
              <a:rPr lang="en-US" sz="3200" dirty="0" smtClean="0">
                <a:solidFill>
                  <a:schemeClr val="dk1"/>
                </a:solidFill>
              </a:rPr>
              <a:t>, H., </a:t>
            </a:r>
            <a:r>
              <a:rPr lang="en-US" sz="3200" dirty="0" err="1" smtClean="0">
                <a:solidFill>
                  <a:schemeClr val="dk1"/>
                </a:solidFill>
              </a:rPr>
              <a:t>Shimamoto</a:t>
            </a:r>
            <a:r>
              <a:rPr lang="en-US" sz="3200" dirty="0" smtClean="0">
                <a:solidFill>
                  <a:schemeClr val="dk1"/>
                </a:solidFill>
              </a:rPr>
              <a:t>, T., Yokota, K., </a:t>
            </a:r>
            <a:r>
              <a:rPr lang="en-US" sz="3200" dirty="0" err="1" smtClean="0">
                <a:solidFill>
                  <a:schemeClr val="dk1"/>
                </a:solidFill>
              </a:rPr>
              <a:t>Sankai</a:t>
            </a:r>
            <a:r>
              <a:rPr lang="en-US" sz="3200" dirty="0" smtClean="0">
                <a:solidFill>
                  <a:schemeClr val="dk1"/>
                </a:solidFill>
              </a:rPr>
              <a:t>, T., 	Jacobs, D., &amp; </a:t>
            </a:r>
            <a:r>
              <a:rPr lang="en-US" sz="3200" dirty="0" err="1" smtClean="0">
                <a:solidFill>
                  <a:schemeClr val="dk1"/>
                </a:solidFill>
              </a:rPr>
              <a:t>Komachi</a:t>
            </a:r>
            <a:r>
              <a:rPr lang="en-US" sz="3200" dirty="0" smtClean="0">
                <a:solidFill>
                  <a:schemeClr val="dk1"/>
                </a:solidFill>
              </a:rPr>
              <a:t>, Y. (1996). 	Community-based education classes for 	hypertension control: A 1.5-year 	randomized controlled trial. 	</a:t>
            </a:r>
            <a:r>
              <a:rPr lang="en-US" sz="3200" i="1" dirty="0" smtClean="0">
                <a:solidFill>
                  <a:schemeClr val="dk1"/>
                </a:solidFill>
              </a:rPr>
              <a:t>Hypertension</a:t>
            </a:r>
            <a:r>
              <a:rPr lang="en-US" sz="3200" dirty="0" smtClean="0">
                <a:solidFill>
                  <a:schemeClr val="dk1"/>
                </a:solidFill>
              </a:rPr>
              <a:t>, </a:t>
            </a:r>
            <a:r>
              <a:rPr lang="en-US" sz="3200" i="1" dirty="0" smtClean="0">
                <a:solidFill>
                  <a:schemeClr val="dk1"/>
                </a:solidFill>
              </a:rPr>
              <a:t>(27)4</a:t>
            </a:r>
            <a:r>
              <a:rPr lang="en-US" sz="3200" dirty="0" smtClean="0">
                <a:solidFill>
                  <a:schemeClr val="dk1"/>
                </a:solidFill>
              </a:rPr>
              <a:t>, 968-974.</a:t>
            </a:r>
          </a:p>
          <a:p>
            <a:pPr marL="914400" lvl="0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17" y="440071"/>
            <a:ext cx="8015287" cy="12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050" y="1735470"/>
            <a:ext cx="11896123" cy="855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82612" y="21150262"/>
            <a:ext cx="42897299" cy="585899"/>
          </a:xfrm>
          <a:prstGeom prst="rect">
            <a:avLst/>
          </a:prstGeom>
          <a:solidFill>
            <a:srgbClr val="333399"/>
          </a:solidFill>
          <a:ln w="25400" cap="flat" cmpd="sng">
            <a:solidFill>
              <a:srgbClr val="23236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Special thanks to</a:t>
            </a:r>
            <a:r>
              <a:rPr lang="en-US" sz="32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Frist </a:t>
            </a:r>
            <a:r>
              <a:rPr lang="en-US" sz="3200" b="1" dirty="0" smtClean="0">
                <a:solidFill>
                  <a:srgbClr val="FFFFFF"/>
                </a:solidFill>
              </a:rPr>
              <a:t>name l</a:t>
            </a:r>
            <a:r>
              <a:rPr lang="en-US" sz="32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ast</a:t>
            </a:r>
            <a:r>
              <a:rPr lang="en-US" sz="32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</a:rPr>
              <a:t>n</a:t>
            </a:r>
            <a:r>
              <a:rPr lang="en-US" sz="32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ame, title, department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23234700" y="4006800"/>
            <a:ext cx="10286999" cy="6946799"/>
          </a:xfrm>
          <a:prstGeom prst="rect">
            <a:avLst/>
          </a:prstGeom>
          <a:noFill/>
          <a:ln>
            <a:noFill/>
          </a:ln>
        </p:spPr>
        <p:txBody>
          <a:bodyPr lIns="137150" tIns="68575" rIns="137150" bIns="6857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1"/>
                </a:solidFill>
              </a:rPr>
              <a:t>Actual Implementation: 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Collaborated with HSK Directors to assess the need for education and </a:t>
            </a:r>
            <a:r>
              <a:rPr lang="en-US" sz="3200" dirty="0" smtClean="0">
                <a:solidFill>
                  <a:schemeClr val="dk1"/>
                </a:solidFill>
              </a:rPr>
              <a:t>consumer access </a:t>
            </a:r>
            <a:r>
              <a:rPr lang="en-US" sz="3200" dirty="0">
                <a:solidFill>
                  <a:schemeClr val="dk1"/>
                </a:solidFill>
              </a:rPr>
              <a:t>to educational </a:t>
            </a:r>
            <a:r>
              <a:rPr lang="en-US" sz="3200" dirty="0" smtClean="0">
                <a:solidFill>
                  <a:schemeClr val="dk1"/>
                </a:solidFill>
              </a:rPr>
              <a:t>resources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Collected information for brochures on </a:t>
            </a:r>
            <a:r>
              <a:rPr lang="en-US" sz="3200" dirty="0" smtClean="0">
                <a:solidFill>
                  <a:schemeClr val="dk1"/>
                </a:solidFill>
              </a:rPr>
              <a:t>HTN</a:t>
            </a:r>
            <a:endParaRPr lang="en-US" sz="3200" dirty="0">
              <a:solidFill>
                <a:schemeClr val="dk1"/>
              </a:solidFill>
            </a:endParaRPr>
          </a:p>
          <a:p>
            <a:pPr indent="19050">
              <a:buClr>
                <a:schemeClr val="dk1"/>
              </a:buClr>
              <a:buSzPct val="100000"/>
              <a:buFontTx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Administered pre-interview</a:t>
            </a:r>
          </a:p>
          <a:p>
            <a:pPr indent="19050">
              <a:buClr>
                <a:schemeClr val="dk1"/>
              </a:buClr>
              <a:buSzPct val="100000"/>
              <a:buFontTx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Present educational </a:t>
            </a:r>
            <a:r>
              <a:rPr lang="en-US" sz="3200" dirty="0">
                <a:solidFill>
                  <a:schemeClr val="dk1"/>
                </a:solidFill>
              </a:rPr>
              <a:t>material to the Director at </a:t>
            </a:r>
            <a:r>
              <a:rPr lang="en-US" sz="3200" dirty="0" smtClean="0">
                <a:solidFill>
                  <a:schemeClr val="dk1"/>
                </a:solidFill>
              </a:rPr>
              <a:t>HSK </a:t>
            </a:r>
            <a:r>
              <a:rPr lang="en-US" sz="3200" dirty="0">
                <a:solidFill>
                  <a:schemeClr val="dk1"/>
                </a:solidFill>
              </a:rPr>
              <a:t>November </a:t>
            </a:r>
            <a:r>
              <a:rPr lang="en-US" sz="3200" dirty="0" smtClean="0">
                <a:solidFill>
                  <a:schemeClr val="dk1"/>
                </a:solidFill>
              </a:rPr>
              <a:t>2015 for final approval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dk1"/>
                </a:solidFill>
              </a:rPr>
              <a:t>Change </a:t>
            </a:r>
            <a:r>
              <a:rPr lang="en-US" sz="3200" b="1" dirty="0">
                <a:solidFill>
                  <a:schemeClr val="dk1"/>
                </a:solidFill>
              </a:rPr>
              <a:t>Agent Strategies: 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Strategy of rational-empirical was used  providing current research as evidence to support the change of decreased hypertension rates in conjunction with  hypertension </a:t>
            </a:r>
            <a:r>
              <a:rPr lang="en-US" sz="3200" dirty="0" smtClean="0">
                <a:solidFill>
                  <a:schemeClr val="dk1"/>
                </a:solidFill>
              </a:rPr>
              <a:t>education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100" dirty="0">
              <a:solidFill>
                <a:schemeClr val="dk1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609600" y="3886200"/>
            <a:ext cx="9968399" cy="17251500"/>
          </a:xfrm>
          <a:prstGeom prst="rect">
            <a:avLst/>
          </a:prstGeom>
          <a:noFill/>
          <a:ln>
            <a:noFill/>
          </a:ln>
        </p:spPr>
        <p:txBody>
          <a:bodyPr lIns="137150" tIns="68575" rIns="137150" bIns="68575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dk1"/>
                </a:solidFill>
              </a:rPr>
              <a:t>Problem</a:t>
            </a:r>
            <a:r>
              <a:rPr lang="en-US" sz="3200" b="1" dirty="0">
                <a:solidFill>
                  <a:schemeClr val="dk1"/>
                </a:solidFill>
              </a:rPr>
              <a:t>: </a:t>
            </a:r>
            <a:r>
              <a:rPr lang="en-US" sz="3200" dirty="0">
                <a:solidFill>
                  <a:schemeClr val="dk1"/>
                </a:solidFill>
              </a:rPr>
              <a:t>Consumers in underserved communities </a:t>
            </a:r>
            <a:r>
              <a:rPr lang="en-US" sz="3200" dirty="0" smtClean="0">
                <a:solidFill>
                  <a:schemeClr val="dk1"/>
                </a:solidFill>
              </a:rPr>
              <a:t>lack knowledge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en-US" sz="3200" dirty="0" smtClean="0">
                <a:solidFill>
                  <a:schemeClr val="dk1"/>
                </a:solidFill>
              </a:rPr>
              <a:t>on hypertension (HTN) </a:t>
            </a:r>
            <a:r>
              <a:rPr lang="en-US" sz="3200" dirty="0">
                <a:solidFill>
                  <a:schemeClr val="dk1"/>
                </a:solidFill>
              </a:rPr>
              <a:t>risk factors, </a:t>
            </a:r>
            <a:r>
              <a:rPr lang="en-US" sz="3200" dirty="0" smtClean="0">
                <a:solidFill>
                  <a:schemeClr val="dk1"/>
                </a:solidFill>
              </a:rPr>
              <a:t>preventative care, </a:t>
            </a:r>
            <a:r>
              <a:rPr lang="en-US" sz="3200" dirty="0">
                <a:solidFill>
                  <a:schemeClr val="dk1"/>
                </a:solidFill>
              </a:rPr>
              <a:t>and available resources to decrease the incidence of </a:t>
            </a:r>
            <a:r>
              <a:rPr lang="en-US" sz="3200" dirty="0" smtClean="0">
                <a:solidFill>
                  <a:schemeClr val="dk1"/>
                </a:solidFill>
              </a:rPr>
              <a:t>HTN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</a:rPr>
              <a:t>Literature Review: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A misconception that </a:t>
            </a:r>
            <a:r>
              <a:rPr lang="en-US" sz="3200" dirty="0" smtClean="0">
                <a:solidFill>
                  <a:schemeClr val="dk1"/>
                </a:solidFill>
              </a:rPr>
              <a:t>HTN </a:t>
            </a:r>
            <a:r>
              <a:rPr lang="en-US" sz="3200" dirty="0">
                <a:solidFill>
                  <a:schemeClr val="dk1"/>
                </a:solidFill>
              </a:rPr>
              <a:t>is an episodic condition rather than a chronic </a:t>
            </a:r>
            <a:r>
              <a:rPr lang="en-US" sz="3200" dirty="0" smtClean="0">
                <a:solidFill>
                  <a:schemeClr val="dk1"/>
                </a:solidFill>
              </a:rPr>
              <a:t>illness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endParaRPr lang="en-US" sz="3200" baseline="300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Community-based </a:t>
            </a:r>
            <a:r>
              <a:rPr lang="en-US" sz="3200" dirty="0" smtClean="0">
                <a:solidFill>
                  <a:schemeClr val="dk1"/>
                </a:solidFill>
              </a:rPr>
              <a:t>HTN </a:t>
            </a:r>
            <a:r>
              <a:rPr lang="en-US" sz="3200" dirty="0">
                <a:solidFill>
                  <a:schemeClr val="dk1"/>
                </a:solidFill>
              </a:rPr>
              <a:t>classes are effective in reducing systolic pressure levels by </a:t>
            </a:r>
            <a:r>
              <a:rPr lang="en-US" sz="3200" dirty="0" err="1">
                <a:solidFill>
                  <a:schemeClr val="dk1"/>
                </a:solidFill>
              </a:rPr>
              <a:t>nonpharmacological</a:t>
            </a:r>
            <a:r>
              <a:rPr lang="en-US" sz="3200" dirty="0">
                <a:solidFill>
                  <a:schemeClr val="dk1"/>
                </a:solidFill>
              </a:rPr>
              <a:t> means during the first 6 months and maintaining the levels for 1.5 </a:t>
            </a:r>
            <a:r>
              <a:rPr lang="en-US" sz="3200" dirty="0" smtClean="0">
                <a:solidFill>
                  <a:schemeClr val="dk1"/>
                </a:solidFill>
              </a:rPr>
              <a:t>years</a:t>
            </a:r>
            <a:r>
              <a:rPr lang="en-US" sz="3200" baseline="30000" dirty="0" smtClean="0">
                <a:solidFill>
                  <a:schemeClr val="dk1"/>
                </a:solidFill>
              </a:rPr>
              <a:t>3</a:t>
            </a:r>
            <a:endParaRPr lang="en-US" sz="3200" baseline="300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The gradual decrease in blood pressure in the two study groups was associated with </a:t>
            </a:r>
            <a:r>
              <a:rPr lang="en-US" sz="3200" dirty="0" smtClean="0">
                <a:solidFill>
                  <a:schemeClr val="dk1"/>
                </a:solidFill>
              </a:rPr>
              <a:t>education</a:t>
            </a:r>
            <a:r>
              <a:rPr lang="en-US" sz="3200" baseline="30000" dirty="0" smtClean="0">
                <a:solidFill>
                  <a:schemeClr val="dk1"/>
                </a:solidFill>
              </a:rPr>
              <a:t>2</a:t>
            </a:r>
            <a:endParaRPr lang="en-US" sz="3200" baseline="30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chemeClr val="dk1"/>
                </a:solidFill>
              </a:rPr>
              <a:t>Driving </a:t>
            </a:r>
            <a:r>
              <a:rPr lang="en-US" sz="3200" b="1" smtClean="0">
                <a:solidFill>
                  <a:schemeClr val="dk1"/>
                </a:solidFill>
              </a:rPr>
              <a:t>Force:</a:t>
            </a:r>
            <a:endParaRPr lang="en-US" sz="3200" b="1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Support from </a:t>
            </a:r>
            <a:r>
              <a:rPr lang="en-US" sz="3200" dirty="0" smtClean="0">
                <a:solidFill>
                  <a:schemeClr val="dk1"/>
                </a:solidFill>
              </a:rPr>
              <a:t>Horizon Soup Kitchen (HSK) </a:t>
            </a:r>
            <a:r>
              <a:rPr lang="en-US" sz="3200" dirty="0">
                <a:solidFill>
                  <a:schemeClr val="dk1"/>
                </a:solidFill>
              </a:rPr>
              <a:t>Directors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 smtClean="0">
                <a:solidFill>
                  <a:schemeClr val="dk1"/>
                </a:solidFill>
              </a:rPr>
              <a:t>Restraining </a:t>
            </a:r>
            <a:r>
              <a:rPr lang="en-US" sz="3200" b="1" dirty="0">
                <a:solidFill>
                  <a:schemeClr val="dk1"/>
                </a:solidFill>
              </a:rPr>
              <a:t>Forces: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 smtClean="0">
                <a:solidFill>
                  <a:schemeClr val="dk1"/>
                </a:solidFill>
              </a:rPr>
              <a:t>Lack of education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Lack of trained staff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Literacy levels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Funding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Time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</a:rPr>
              <a:t>Consequences of Change: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Consumers will </a:t>
            </a:r>
            <a:r>
              <a:rPr lang="en-US" sz="3200" dirty="0" smtClean="0">
                <a:solidFill>
                  <a:schemeClr val="dk1"/>
                </a:solidFill>
              </a:rPr>
              <a:t>have continued </a:t>
            </a:r>
            <a:r>
              <a:rPr lang="en-US" sz="3200" dirty="0">
                <a:solidFill>
                  <a:schemeClr val="dk1"/>
                </a:solidFill>
              </a:rPr>
              <a:t>education </a:t>
            </a:r>
            <a:r>
              <a:rPr lang="en-US" sz="3200" dirty="0" smtClean="0">
                <a:solidFill>
                  <a:schemeClr val="dk1"/>
                </a:solidFill>
              </a:rPr>
              <a:t>regarding HTN and health resources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dk1"/>
                </a:solidFill>
              </a:rPr>
              <a:t>Attitudes, Beliefs &amp; Knowledge of Change:</a:t>
            </a: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“Education would be helpful on how to decrease my blood </a:t>
            </a:r>
            <a:r>
              <a:rPr lang="en-US" sz="3200" dirty="0" smtClean="0">
                <a:solidFill>
                  <a:schemeClr val="dk1"/>
                </a:solidFill>
              </a:rPr>
              <a:t>pressure”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“I don’t know if I can afford to eat </a:t>
            </a:r>
            <a:r>
              <a:rPr lang="en-US" sz="3200" dirty="0" smtClean="0">
                <a:solidFill>
                  <a:schemeClr val="dk1"/>
                </a:solidFill>
              </a:rPr>
              <a:t>healthy”</a:t>
            </a:r>
            <a:endParaRPr lang="en-US" sz="3200" dirty="0">
              <a:solidFill>
                <a:schemeClr val="dk1"/>
              </a:solidFill>
            </a:endParaRPr>
          </a:p>
          <a:p>
            <a:pPr lvl="0" indent="190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“If there was a teaching session here I would attend, I would even invite my </a:t>
            </a:r>
            <a:r>
              <a:rPr lang="en-US" sz="3200" dirty="0" smtClean="0">
                <a:solidFill>
                  <a:schemeClr val="dk1"/>
                </a:solidFill>
              </a:rPr>
              <a:t>daughter”</a:t>
            </a:r>
            <a:endParaRPr lang="en-US" sz="32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400" b="1" dirty="0">
              <a:solidFill>
                <a:schemeClr val="dk1"/>
              </a:solidFill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77073" y="11944224"/>
            <a:ext cx="9296397" cy="852934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POLLINGCYCLE" val="2"/>
  <p:tag name="INCLUDENONRESPONDERS" val="False"/>
  <p:tag name="CORRECTPOINTVALUE" val="100"/>
  <p:tag name="ZEROBASED" val="False"/>
  <p:tag name="FIBDISPLAYRESULTS" val="True"/>
  <p:tag name="PRRESPONSE1" val="10"/>
  <p:tag name="PRRESPONSE5" val="6"/>
  <p:tag name="PRRESPONSE9" val="2"/>
  <p:tag name="TASKPANEKEY" val="e055953e-e129-4387-8e6f-afa13d7ca6d3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480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Moss, E'lisa</dc:creator>
  <cp:lastModifiedBy>Dietrich, Julie</cp:lastModifiedBy>
  <cp:revision>33</cp:revision>
  <cp:lastPrinted>2015-12-01T21:32:17Z</cp:lastPrinted>
  <dcterms:modified xsi:type="dcterms:W3CDTF">2017-09-19T18:15:19Z</dcterms:modified>
</cp:coreProperties>
</file>