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15640050" cy="20669250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212725" indent="24447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425450" indent="48895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639763" indent="73183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852488" indent="97631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7002" autoAdjust="0"/>
  </p:normalViewPr>
  <p:slideViewPr>
    <p:cSldViewPr>
      <p:cViewPr varScale="1">
        <p:scale>
          <a:sx n="34" d="100"/>
          <a:sy n="34" d="100"/>
        </p:scale>
        <p:origin x="684" y="102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77038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859838" y="0"/>
            <a:ext cx="6777037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252F2-9A94-9C42-AE31-CFE24C90038E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" y="1550988"/>
            <a:ext cx="15500350" cy="7750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63688" y="9818688"/>
            <a:ext cx="12512675" cy="9301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632613"/>
            <a:ext cx="6777038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859838" y="19632613"/>
            <a:ext cx="6777037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FCDA0-949A-3446-AC46-BE125647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7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CDA0-949A-3446-AC46-BE1256475C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6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6817181"/>
            <a:ext cx="37306251" cy="47044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5" y="12436024"/>
            <a:ext cx="30724476" cy="5607957"/>
          </a:xfrm>
        </p:spPr>
        <p:txBody>
          <a:bodyPr/>
          <a:lstStyle>
            <a:lvl1pPr marL="0" indent="0" algn="ctr">
              <a:buNone/>
              <a:defRPr/>
            </a:lvl1pPr>
            <a:lvl2pPr marL="213330" indent="0" algn="ctr">
              <a:buNone/>
              <a:defRPr/>
            </a:lvl2pPr>
            <a:lvl3pPr marL="426659" indent="0" algn="ctr">
              <a:buNone/>
              <a:defRPr/>
            </a:lvl3pPr>
            <a:lvl4pPr marL="639989" indent="0" algn="ctr">
              <a:buNone/>
              <a:defRPr/>
            </a:lvl4pPr>
            <a:lvl5pPr marL="853318" indent="0" algn="ctr">
              <a:buNone/>
              <a:defRPr/>
            </a:lvl5pPr>
            <a:lvl6pPr marL="1066648" indent="0" algn="ctr">
              <a:buNone/>
              <a:defRPr/>
            </a:lvl6pPr>
            <a:lvl7pPr marL="1279977" indent="0" algn="ctr">
              <a:buNone/>
              <a:defRPr/>
            </a:lvl7pPr>
            <a:lvl8pPr marL="1493307" indent="0" algn="ctr">
              <a:buNone/>
              <a:defRPr/>
            </a:lvl8pPr>
            <a:lvl9pPr marL="170663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9A9B0-C903-4F6C-ADDC-5D0BCEA9A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2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BD059-B144-4933-9BEB-D2A8D8133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9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31" y="879025"/>
            <a:ext cx="9874251" cy="18725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5" y="879025"/>
            <a:ext cx="29475112" cy="18725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A9FEF-B1A6-4B2D-AA71-59D9C3817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7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D149-8D2B-43BA-9C8D-7352A783E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3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6" y="14102445"/>
            <a:ext cx="37307839" cy="435791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6" y="9301843"/>
            <a:ext cx="37307839" cy="4800600"/>
          </a:xfrm>
        </p:spPr>
        <p:txBody>
          <a:bodyPr anchor="b"/>
          <a:lstStyle>
            <a:lvl1pPr marL="0" indent="0">
              <a:buNone/>
              <a:defRPr sz="900"/>
            </a:lvl1pPr>
            <a:lvl2pPr marL="213330" indent="0">
              <a:buNone/>
              <a:defRPr sz="800"/>
            </a:lvl2pPr>
            <a:lvl3pPr marL="426659" indent="0">
              <a:buNone/>
              <a:defRPr sz="700"/>
            </a:lvl3pPr>
            <a:lvl4pPr marL="639989" indent="0">
              <a:buNone/>
              <a:defRPr sz="700"/>
            </a:lvl4pPr>
            <a:lvl5pPr marL="853318" indent="0">
              <a:buNone/>
              <a:defRPr sz="700"/>
            </a:lvl5pPr>
            <a:lvl6pPr marL="1066648" indent="0">
              <a:buNone/>
              <a:defRPr sz="700"/>
            </a:lvl6pPr>
            <a:lvl7pPr marL="1279977" indent="0">
              <a:buNone/>
              <a:defRPr sz="700"/>
            </a:lvl7pPr>
            <a:lvl8pPr marL="1493307" indent="0">
              <a:buNone/>
              <a:defRPr sz="700"/>
            </a:lvl8pPr>
            <a:lvl9pPr marL="170663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CEB1-216B-4A69-82BD-D3570FFFE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5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5" y="5120825"/>
            <a:ext cx="19673888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5120825"/>
            <a:ext cx="19675476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FFFAB-0C67-4216-8D48-1D68F8E05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2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31" y="879021"/>
            <a:ext cx="39503351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9" y="4912181"/>
            <a:ext cx="19392900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9" y="6959602"/>
            <a:ext cx="19392900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3" y="4912181"/>
            <a:ext cx="19400839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3" y="6959602"/>
            <a:ext cx="19400839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D7F44-1ABA-427C-85D3-A52485E994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2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9F41D-23DB-418A-BA87-BA055A08C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9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B8698-524B-401A-B217-BA50B3817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8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9" y="873581"/>
            <a:ext cx="14439900" cy="3718379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873581"/>
            <a:ext cx="24536400" cy="18729779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9" y="4591957"/>
            <a:ext cx="14439900" cy="15011400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5478E-D211-4DE9-9E4F-E2EB42D7A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1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70" y="15361560"/>
            <a:ext cx="26335039" cy="1814285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70" y="1961245"/>
            <a:ext cx="26335039" cy="13167179"/>
          </a:xfrm>
        </p:spPr>
        <p:txBody>
          <a:bodyPr/>
          <a:lstStyle>
            <a:lvl1pPr marL="0" indent="0">
              <a:buNone/>
              <a:defRPr sz="1500"/>
            </a:lvl1pPr>
            <a:lvl2pPr marL="213330" indent="0">
              <a:buNone/>
              <a:defRPr sz="1300"/>
            </a:lvl2pPr>
            <a:lvl3pPr marL="426659" indent="0">
              <a:buNone/>
              <a:defRPr sz="1100"/>
            </a:lvl3pPr>
            <a:lvl4pPr marL="639989" indent="0">
              <a:buNone/>
              <a:defRPr sz="900"/>
            </a:lvl4pPr>
            <a:lvl5pPr marL="853318" indent="0">
              <a:buNone/>
              <a:defRPr sz="900"/>
            </a:lvl5pPr>
            <a:lvl6pPr marL="1066648" indent="0">
              <a:buNone/>
              <a:defRPr sz="900"/>
            </a:lvl6pPr>
            <a:lvl7pPr marL="1279977" indent="0">
              <a:buNone/>
              <a:defRPr sz="900"/>
            </a:lvl7pPr>
            <a:lvl8pPr marL="1493307" indent="0">
              <a:buNone/>
              <a:defRPr sz="900"/>
            </a:lvl8pPr>
            <a:lvl9pPr marL="1706636" indent="0">
              <a:buNone/>
              <a:defRPr sz="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70" y="17175845"/>
            <a:ext cx="26335039" cy="2575379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212DE-1DB3-4355-86D0-6B6F62217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4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877888"/>
            <a:ext cx="395017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100" y="5119688"/>
            <a:ext cx="39501763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71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8700" y="19985038"/>
            <a:ext cx="13898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ctr"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79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r">
              <a:defRPr sz="3400">
                <a:latin typeface="Arial" charset="0"/>
              </a:defRPr>
            </a:lvl1pPr>
          </a:lstStyle>
          <a:p>
            <a:pPr>
              <a:defRPr/>
            </a:pPr>
            <a:fld id="{FBD9E244-FF82-41E9-BD85-354DD31DC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2pPr>
      <a:lvl3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3pPr>
      <a:lvl4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4pPr>
      <a:lvl5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5pPr>
      <a:lvl6pPr marL="213330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6pPr>
      <a:lvl7pPr marL="42665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7pPr>
      <a:lvl8pPr marL="63998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8pPr>
      <a:lvl9pPr marL="853318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9pPr>
    </p:titleStyle>
    <p:bodyStyle>
      <a:lvl1pPr marL="822325" indent="-822325" algn="l" defTabSz="2193925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+mn-ea"/>
          <a:cs typeface="+mn-cs"/>
        </a:defRPr>
      </a:lvl1pPr>
      <a:lvl2pPr marL="1782763" indent="-685800" algn="l" defTabSz="2193925" rtl="0" eaLnBrk="0" fontAlgn="base" hangingPunct="0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2pPr>
      <a:lvl3pPr marL="2743200" indent="-547688" algn="l" defTabSz="2193925" rtl="0" eaLnBrk="0" fontAlgn="base" hangingPunct="0">
        <a:spcBef>
          <a:spcPct val="20000"/>
        </a:spcBef>
        <a:spcAft>
          <a:spcPct val="0"/>
        </a:spcAft>
        <a:buChar char="•"/>
        <a:defRPr sz="5700">
          <a:solidFill>
            <a:schemeClr val="tx1"/>
          </a:solidFill>
          <a:latin typeface="+mn-lt"/>
        </a:defRPr>
      </a:lvl3pPr>
      <a:lvl4pPr marL="3838575" indent="-547688" algn="l" defTabSz="2193925" rtl="0" eaLnBrk="0" fontAlgn="base" hangingPunct="0">
        <a:spcBef>
          <a:spcPct val="20000"/>
        </a:spcBef>
        <a:spcAft>
          <a:spcPct val="0"/>
        </a:spcAft>
        <a:buChar char="–"/>
        <a:defRPr sz="4900">
          <a:solidFill>
            <a:schemeClr val="tx1"/>
          </a:solidFill>
          <a:latin typeface="+mn-lt"/>
        </a:defRPr>
      </a:lvl4pPr>
      <a:lvl5pPr marL="4935538" indent="-547688" algn="l" defTabSz="2193925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5pPr>
      <a:lvl6pPr marL="5150279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6pPr>
      <a:lvl7pPr marL="536360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7pPr>
      <a:lvl8pPr marL="557693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8pPr>
      <a:lvl9pPr marL="5790267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3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998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1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64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997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0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636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hyperlink" Target="http://www.brcn.edu/?sid=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43891200" cy="2743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3999" tIns="31999" rIns="63999" bIns="31999" anchor="ctr"/>
          <a:lstStyle/>
          <a:p>
            <a:pPr algn="ctr" defTabSz="2193925">
              <a:defRPr/>
            </a:pPr>
            <a:endParaRPr lang="en-US" sz="9600" b="1" dirty="0">
              <a:solidFill>
                <a:schemeClr val="bg1"/>
              </a:solidFill>
            </a:endParaRPr>
          </a:p>
          <a:p>
            <a:pPr algn="ctr" defTabSz="2193925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Student name(s) (listed alphabetically)  </a:t>
            </a:r>
            <a:endParaRPr lang="en-US" sz="3600" dirty="0">
              <a:solidFill>
                <a:schemeClr val="bg1"/>
              </a:solidFill>
            </a:endParaRPr>
          </a:p>
          <a:p>
            <a:pPr algn="ctr" defTabSz="2193925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Senior Leadership Change Project, Fall 2015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/>
          <a:p>
            <a:pPr defTabSz="2193925">
              <a:spcBef>
                <a:spcPct val="50000"/>
              </a:spcBef>
            </a:pPr>
            <a:endParaRPr lang="en-US"/>
          </a:p>
          <a:p>
            <a:pPr defTabSz="2193925">
              <a:spcBef>
                <a:spcPct val="50000"/>
              </a:spcBef>
            </a:pPr>
            <a:endParaRPr lang="en-US"/>
          </a:p>
        </p:txBody>
      </p:sp>
      <p:sp>
        <p:nvSpPr>
          <p:cNvPr id="2058" name="Rectangle 32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/>
          <a:p>
            <a:pPr defTabSz="2193925">
              <a:spcBef>
                <a:spcPct val="50000"/>
              </a:spcBef>
            </a:pPr>
            <a:endParaRPr lang="en-US"/>
          </a:p>
          <a:p>
            <a:pPr defTabSz="2193925">
              <a:spcBef>
                <a:spcPct val="50000"/>
              </a:spcBef>
            </a:pPr>
            <a:endParaRPr lang="en-US"/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/>
          <a:p>
            <a:pPr defTabSz="2193925">
              <a:spcBef>
                <a:spcPct val="50000"/>
              </a:spcBef>
            </a:pPr>
            <a:endParaRPr lang="en-US"/>
          </a:p>
          <a:p>
            <a:pPr defTabSz="2193925">
              <a:spcBef>
                <a:spcPct val="50000"/>
              </a:spcBef>
            </a:pPr>
            <a:endParaRPr lang="en-US"/>
          </a:p>
        </p:txBody>
      </p:sp>
      <p:sp>
        <p:nvSpPr>
          <p:cNvPr id="2060" name="Rectangle 34"/>
          <p:cNvSpPr>
            <a:spLocks noChangeArrowheads="1"/>
          </p:cNvSpPr>
          <p:nvPr/>
        </p:nvSpPr>
        <p:spPr bwMode="auto">
          <a:xfrm>
            <a:off x="10972800" y="168513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/>
          <a:p>
            <a:pPr defTabSz="2193925">
              <a:spcBef>
                <a:spcPct val="50000"/>
              </a:spcBef>
            </a:pPr>
            <a:endParaRPr lang="en-US"/>
          </a:p>
          <a:p>
            <a:pPr defTabSz="2193925">
              <a:spcBef>
                <a:spcPct val="50000"/>
              </a:spcBef>
            </a:pPr>
            <a:endParaRPr lang="en-US"/>
          </a:p>
        </p:txBody>
      </p:sp>
      <p:sp>
        <p:nvSpPr>
          <p:cNvPr id="2061" name="Rectangle 36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/>
          <a:p>
            <a:pPr defTabSz="2193925">
              <a:spcBef>
                <a:spcPct val="50000"/>
              </a:spcBef>
            </a:pPr>
            <a:endParaRPr lang="en-US"/>
          </a:p>
          <a:p>
            <a:pPr defTabSz="2193925">
              <a:spcBef>
                <a:spcPct val="50000"/>
              </a:spcBef>
            </a:pPr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58738"/>
            <a:ext cx="184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063" name="TextBox 20"/>
          <p:cNvSpPr txBox="1">
            <a:spLocks noChangeArrowheads="1"/>
          </p:cNvSpPr>
          <p:nvPr/>
        </p:nvSpPr>
        <p:spPr bwMode="auto">
          <a:xfrm>
            <a:off x="34645600" y="4191000"/>
            <a:ext cx="10160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endParaRPr lang="en-US" sz="2400"/>
          </a:p>
          <a:p>
            <a:pPr eaLnBrk="1" hangingPunct="1"/>
            <a:endParaRPr lang="en-US" sz="2400" b="1"/>
          </a:p>
          <a:p>
            <a:pPr eaLnBrk="1" hangingPunct="1"/>
            <a:endParaRPr lang="en-US" sz="2400" b="1"/>
          </a:p>
          <a:p>
            <a:pPr eaLnBrk="1" hangingPunct="1"/>
            <a:endParaRPr lang="en-US" sz="2400"/>
          </a:p>
        </p:txBody>
      </p:sp>
      <p:sp>
        <p:nvSpPr>
          <p:cNvPr id="2067" name="Text Box 11"/>
          <p:cNvSpPr txBox="1">
            <a:spLocks noChangeArrowheads="1"/>
          </p:cNvSpPr>
          <p:nvPr/>
        </p:nvSpPr>
        <p:spPr bwMode="auto">
          <a:xfrm>
            <a:off x="304800" y="4343400"/>
            <a:ext cx="10744200" cy="1540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Problems</a:t>
            </a:r>
            <a:r>
              <a:rPr lang="en-US" sz="3200" dirty="0" smtClean="0"/>
              <a:t>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Situation Background Assessment Recommendation (SBAR</a:t>
            </a:r>
            <a:r>
              <a:rPr lang="en-US" sz="3200" dirty="0" smtClean="0"/>
              <a:t>) </a:t>
            </a:r>
            <a:r>
              <a:rPr lang="en-US" sz="3200" dirty="0"/>
              <a:t>is the current policy for bedside shift </a:t>
            </a:r>
            <a:r>
              <a:rPr lang="en-US" sz="3200" dirty="0" smtClean="0"/>
              <a:t>report (BSR) </a:t>
            </a:r>
            <a:r>
              <a:rPr lang="en-US" sz="3200" dirty="0"/>
              <a:t>at Blessing Hospital (BH), but is not consistently being incorporated into nursing </a:t>
            </a:r>
            <a:r>
              <a:rPr lang="en-US" sz="3200" dirty="0" smtClean="0"/>
              <a:t>practice. Inconsistency in shift report has led to varying handoff styles and ineffective communication.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Literature Review</a:t>
            </a:r>
            <a:r>
              <a:rPr lang="en-US" sz="3200" dirty="0" smtClean="0"/>
              <a:t>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SBAR </a:t>
            </a:r>
            <a:r>
              <a:rPr lang="en-US" sz="3200" dirty="0"/>
              <a:t>is recommended to improve nurse-nurse communication and reduce time spent on irrelevant activities and information during handoff reports.</a:t>
            </a:r>
            <a:r>
              <a:rPr lang="en-US" sz="3200" baseline="30000" dirty="0"/>
              <a:t>2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Existing handoff reports are time-consuming, lack patient involvement and essential information, and are varied by style.</a:t>
            </a:r>
            <a:r>
              <a:rPr lang="en-US" sz="3200" baseline="30000" dirty="0"/>
              <a:t>4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BSR encourages </a:t>
            </a:r>
            <a:r>
              <a:rPr lang="en-US" sz="3200" dirty="0"/>
              <a:t>patients and their families to be more proactive in their care and increases patient and family satisfaction.</a:t>
            </a:r>
            <a:r>
              <a:rPr lang="en-US" sz="3200" baseline="30000" dirty="0"/>
              <a:t>3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A paperwork guided SBAR form reduces handoff time by 10 minutes.</a:t>
            </a:r>
            <a:r>
              <a:rPr lang="en-US" sz="3200" baseline="30000" dirty="0"/>
              <a:t>1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Call light usage was reduced by 33% when </a:t>
            </a:r>
            <a:r>
              <a:rPr lang="en-US" sz="3200" dirty="0" smtClean="0"/>
              <a:t>BSR was </a:t>
            </a:r>
            <a:r>
              <a:rPr lang="en-US" sz="3200" dirty="0"/>
              <a:t>initiated.</a:t>
            </a:r>
            <a:r>
              <a:rPr lang="en-US" sz="3200" baseline="30000" dirty="0" smtClean="0"/>
              <a:t>1</a:t>
            </a:r>
            <a:endParaRPr lang="en-US" sz="3200" dirty="0" smtClean="0"/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Driving Forces</a:t>
            </a:r>
            <a:r>
              <a:rPr lang="en-US" sz="3200" dirty="0" smtClean="0"/>
              <a:t>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Recognizing the need for a more consistent and effective handoff practice.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Associate Chief Nursing Officers.</a:t>
            </a:r>
          </a:p>
        </p:txBody>
      </p:sp>
      <p:sp>
        <p:nvSpPr>
          <p:cNvPr id="2068" name="Text Box 11"/>
          <p:cNvSpPr txBox="1">
            <a:spLocks noChangeArrowheads="1"/>
          </p:cNvSpPr>
          <p:nvPr/>
        </p:nvSpPr>
        <p:spPr bwMode="auto">
          <a:xfrm>
            <a:off x="22098000" y="4343400"/>
            <a:ext cx="10439400" cy="752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Met </a:t>
            </a:r>
            <a:r>
              <a:rPr lang="en-US" sz="3200" dirty="0" smtClean="0"/>
              <a:t>with Associate </a:t>
            </a:r>
            <a:r>
              <a:rPr lang="en-US" sz="3200" dirty="0"/>
              <a:t>Chief Nursing Officer of Professional Practice and Operations of </a:t>
            </a:r>
            <a:r>
              <a:rPr lang="en-US" sz="3200" dirty="0" smtClean="0"/>
              <a:t>Nursing. Discussed need to change current handoff practice. Consulted with her throughout project.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Interviewed medical-surgical nurses to gain insight on their opinions about BSR and proposed SBAR form. </a:t>
            </a:r>
            <a:endParaRPr lang="en-US" sz="3200" dirty="0"/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Met with Clinical Informatics Supervisor to discuss steps to implement SBAR form onto BAR.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Created spreadsheet with the location of information on BAR for SBAR form coding.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Educated Associate Chief Nursing Officer of Acute Care Services and </a:t>
            </a:r>
            <a:r>
              <a:rPr lang="en-US" sz="3200" dirty="0"/>
              <a:t>acute care nurse </a:t>
            </a:r>
            <a:r>
              <a:rPr lang="en-US" sz="3200" dirty="0" smtClean="0"/>
              <a:t>managers about the proposed SBAR form and its benefits. </a:t>
            </a:r>
            <a:endParaRPr lang="en-US" sz="3200" dirty="0"/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22174200" y="13347948"/>
            <a:ext cx="10439400" cy="654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Evaluate the Effectiveness of the Change: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all light usage will decrease and Hospital Consumer Assessment of Healthcare Providers and Systems (HCAHPS) scores will improve, indicating increased patient and family satisfaction. 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Handoff time will be reduced.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Strategies to Hardwire the Change: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wo project members will continue working to further implement this change project as nurse residents, alongside Associate Chief Nursing Officers and Spring 2016 Leadership students. </a:t>
            </a:r>
            <a:endParaRPr lang="en-US" sz="3200" dirty="0"/>
          </a:p>
        </p:txBody>
      </p:sp>
      <p:sp>
        <p:nvSpPr>
          <p:cNvPr id="2071" name="TextBox 30"/>
          <p:cNvSpPr txBox="1">
            <a:spLocks noChangeArrowheads="1"/>
          </p:cNvSpPr>
          <p:nvPr/>
        </p:nvSpPr>
        <p:spPr bwMode="auto">
          <a:xfrm>
            <a:off x="33223200" y="16556772"/>
            <a:ext cx="103632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Font typeface="+mj-lt"/>
              <a:buAutoNum type="arabicPeriod"/>
            </a:pPr>
            <a:r>
              <a:rPr lang="en-US" sz="2000" dirty="0"/>
              <a:t>Cairns, L., </a:t>
            </a:r>
            <a:r>
              <a:rPr lang="en-US" sz="2000" dirty="0" err="1"/>
              <a:t>Dudjak</a:t>
            </a:r>
            <a:r>
              <a:rPr lang="en-US" sz="2000" dirty="0"/>
              <a:t>, L., Hoffmann, R., &amp; Lorenz, H. (2013</a:t>
            </a:r>
            <a:r>
              <a:rPr lang="en-US" sz="2000" dirty="0" smtClean="0"/>
              <a:t>). Utilizing bedside shift </a:t>
            </a:r>
            <a:r>
              <a:rPr lang="en-US" sz="2000" dirty="0"/>
              <a:t>report </a:t>
            </a:r>
            <a:r>
              <a:rPr lang="en-US" sz="2000" dirty="0" smtClean="0"/>
              <a:t>	to </a:t>
            </a:r>
            <a:r>
              <a:rPr lang="en-US" sz="2000" dirty="0"/>
              <a:t>improve </a:t>
            </a:r>
            <a:r>
              <a:rPr lang="en-US" sz="2000" dirty="0" smtClean="0"/>
              <a:t>the effectiveness of </a:t>
            </a:r>
            <a:r>
              <a:rPr lang="en-US" sz="2000" dirty="0"/>
              <a:t>shift handoff. </a:t>
            </a:r>
            <a:r>
              <a:rPr lang="en-US" sz="2000" i="1" dirty="0"/>
              <a:t>Journal of Nursing Administration, </a:t>
            </a:r>
            <a:r>
              <a:rPr lang="en-US" sz="2000" i="1" dirty="0" smtClean="0"/>
              <a:t>	43</a:t>
            </a:r>
            <a:r>
              <a:rPr lang="en-US" sz="2000" dirty="0"/>
              <a:t>(3)</a:t>
            </a:r>
            <a:r>
              <a:rPr lang="en-US" sz="2000" dirty="0" smtClean="0"/>
              <a:t>, 160-165. </a:t>
            </a:r>
            <a:r>
              <a:rPr lang="en-US" sz="2000" dirty="0" err="1" smtClean="0"/>
              <a:t>doi</a:t>
            </a:r>
            <a:r>
              <a:rPr lang="en-US" sz="2000" dirty="0" smtClean="0"/>
              <a:t>:</a:t>
            </a:r>
            <a:r>
              <a:rPr lang="cs-CZ" sz="2000" dirty="0" smtClean="0"/>
              <a:t>10.1097/NNA0b013e318283dc02</a:t>
            </a:r>
            <a:endParaRPr lang="en-US" sz="200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2000" dirty="0" smtClean="0"/>
              <a:t>Cornell, P., </a:t>
            </a:r>
            <a:r>
              <a:rPr lang="en-US" sz="2000" dirty="0" err="1" smtClean="0"/>
              <a:t>Gervis</a:t>
            </a:r>
            <a:r>
              <a:rPr lang="en-US" sz="2000" dirty="0" smtClean="0"/>
              <a:t>, M., Yates, L., &amp; </a:t>
            </a:r>
            <a:r>
              <a:rPr lang="en-US" sz="2000" dirty="0" err="1" smtClean="0"/>
              <a:t>Vardaman</a:t>
            </a:r>
            <a:r>
              <a:rPr lang="en-US" sz="2000" dirty="0" smtClean="0"/>
              <a:t>, J. (2014). Impact of SBAR on nurse </a:t>
            </a:r>
            <a:r>
              <a:rPr lang="en-US" sz="2000" dirty="0"/>
              <a:t>s</a:t>
            </a:r>
            <a:r>
              <a:rPr lang="en-US" sz="2000" dirty="0" smtClean="0"/>
              <a:t>hift 	reports and</a:t>
            </a:r>
            <a:r>
              <a:rPr lang="en-US" sz="2000" dirty="0"/>
              <a:t> </a:t>
            </a:r>
            <a:r>
              <a:rPr lang="en-US" sz="2000" dirty="0" smtClean="0"/>
              <a:t>staff rounding. </a:t>
            </a:r>
            <a:r>
              <a:rPr lang="en-US" sz="2000" i="1" dirty="0" err="1" smtClean="0"/>
              <a:t>MedSurg</a:t>
            </a:r>
            <a:r>
              <a:rPr lang="en-US" sz="2000" i="1" dirty="0" smtClean="0"/>
              <a:t> Nursing, 23</a:t>
            </a:r>
            <a:r>
              <a:rPr lang="en-US" sz="2000" dirty="0" smtClean="0"/>
              <a:t>(5), 334-342. </a:t>
            </a:r>
            <a:r>
              <a:rPr lang="en-US" sz="2000" dirty="0"/>
              <a:t>Retrieved from </a:t>
            </a:r>
            <a:r>
              <a:rPr lang="en-US" sz="2000" dirty="0" smtClean="0"/>
              <a:t>	http</a:t>
            </a:r>
            <a:r>
              <a:rPr lang="en-US" sz="2000" dirty="0"/>
              <a:t>://</a:t>
            </a:r>
            <a:r>
              <a:rPr lang="en-US" sz="2000" dirty="0" smtClean="0"/>
              <a:t>www.ncbi.nlm.nih.gov/pubmed</a:t>
            </a:r>
            <a:r>
              <a:rPr lang="en-US" sz="2000" dirty="0"/>
              <a:t>/?term=</a:t>
            </a:r>
            <a:r>
              <a:rPr lang="en-US" sz="2000" dirty="0" smtClean="0"/>
              <a:t>impact+</a:t>
            </a:r>
            <a:r>
              <a:rPr lang="en-US" sz="2000" dirty="0"/>
              <a:t>of+sbar+on+nurse+</a:t>
            </a:r>
            <a:r>
              <a:rPr lang="en-US" sz="2000" dirty="0" smtClean="0"/>
              <a:t>shift	+</a:t>
            </a:r>
            <a:r>
              <a:rPr lang="en-US" sz="2000" dirty="0" err="1"/>
              <a:t>reports+and+staff+</a:t>
            </a:r>
            <a:r>
              <a:rPr lang="en-US" sz="2000" dirty="0" err="1" smtClean="0"/>
              <a:t>rounding</a:t>
            </a:r>
            <a:r>
              <a:rPr lang="en-US" sz="2000" dirty="0" smtClean="0"/>
              <a:t>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2000" dirty="0"/>
              <a:t>Gregory, S., Tan, D., </a:t>
            </a:r>
            <a:r>
              <a:rPr lang="en-US" sz="2000" dirty="0" err="1"/>
              <a:t>Tilrico</a:t>
            </a:r>
            <a:r>
              <a:rPr lang="en-US" sz="2000" dirty="0"/>
              <a:t>, M. </a:t>
            </a:r>
            <a:r>
              <a:rPr lang="en-US" sz="2000" dirty="0" err="1"/>
              <a:t>Edwardson</a:t>
            </a:r>
            <a:r>
              <a:rPr lang="en-US" sz="2000" dirty="0"/>
              <a:t>, N., &amp; </a:t>
            </a:r>
            <a:r>
              <a:rPr lang="en-US" sz="2000" dirty="0" err="1"/>
              <a:t>Gamm</a:t>
            </a:r>
            <a:r>
              <a:rPr lang="en-US" sz="2000" dirty="0"/>
              <a:t>, L. (2014). Bedside shift </a:t>
            </a:r>
            <a:r>
              <a:rPr lang="en-US" sz="2000" dirty="0" smtClean="0"/>
              <a:t>	reports</a:t>
            </a:r>
            <a:r>
              <a:rPr lang="en-US" sz="2000" dirty="0"/>
              <a:t>: What </a:t>
            </a:r>
            <a:r>
              <a:rPr lang="en-US" sz="2000" dirty="0" smtClean="0"/>
              <a:t>does the evidence </a:t>
            </a:r>
            <a:r>
              <a:rPr lang="en-US" sz="2000" dirty="0"/>
              <a:t>say? </a:t>
            </a:r>
            <a:r>
              <a:rPr lang="en-US" sz="2000" i="1" dirty="0"/>
              <a:t>Journal of Nursing Administration, 44</a:t>
            </a:r>
            <a:r>
              <a:rPr lang="en-US" sz="2000" dirty="0"/>
              <a:t>(10), </a:t>
            </a:r>
            <a:r>
              <a:rPr lang="en-US" sz="2000" dirty="0" smtClean="0"/>
              <a:t>	541</a:t>
            </a:r>
            <a:r>
              <a:rPr lang="en-US" sz="2000" dirty="0"/>
              <a:t>-545. </a:t>
            </a:r>
            <a:r>
              <a:rPr lang="en-US" sz="2000" dirty="0" smtClean="0"/>
              <a:t>doi:10.1097/NNA.0000000000000115.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2000" dirty="0" smtClean="0"/>
              <a:t>Kerr, D., Lu, S., </a:t>
            </a:r>
            <a:r>
              <a:rPr lang="en-US" sz="2000" dirty="0" err="1" smtClean="0"/>
              <a:t>McKinlay</a:t>
            </a:r>
            <a:r>
              <a:rPr lang="en-US" sz="2000" dirty="0" smtClean="0"/>
              <a:t>, L., &amp; Fuller, C. (2011). Examination of current handover 	practice: Evidence to support changing the ritual. </a:t>
            </a:r>
            <a:r>
              <a:rPr lang="en-US" sz="2000" i="1" dirty="0" smtClean="0"/>
              <a:t>International Journal of Nursing 	Practice, 17</a:t>
            </a:r>
            <a:r>
              <a:rPr lang="en-US" sz="2000" dirty="0" smtClean="0"/>
              <a:t>, 342-350. doi:10.1111/j.1440-172X.2011.01947.x  </a:t>
            </a:r>
          </a:p>
        </p:txBody>
      </p:sp>
      <p:pic>
        <p:nvPicPr>
          <p:cNvPr id="2072" name="Picture 26" descr="http://www.brcn.edu/images/design010/blessing_riema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6238"/>
            <a:ext cx="8777288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11201400" cy="41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277600" y="12877800"/>
            <a:ext cx="10363200" cy="821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Short Term Goals</a:t>
            </a:r>
            <a:r>
              <a:rPr lang="en-US" sz="3200" dirty="0" smtClean="0"/>
              <a:t>: </a:t>
            </a:r>
          </a:p>
          <a:p>
            <a:pPr marL="514350" indent="-51435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Create spreadsheet containing locations of BAR information needed to develop SBAR form.</a:t>
            </a:r>
          </a:p>
          <a:p>
            <a:pPr marL="514350" indent="-51435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Educate medical-surgical unit managers about the need for SBAR form and BSR during handoff and </a:t>
            </a:r>
            <a:r>
              <a:rPr lang="en-US" sz="3200" dirty="0"/>
              <a:t>p</a:t>
            </a:r>
            <a:r>
              <a:rPr lang="en-US" sz="3200" dirty="0" smtClean="0"/>
              <a:t>ilot SBAR form on medical-surgical unit.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Long Term Goals</a:t>
            </a:r>
            <a:r>
              <a:rPr lang="en-US" sz="3200" dirty="0" smtClean="0"/>
              <a:t>: </a:t>
            </a:r>
          </a:p>
          <a:p>
            <a:pPr marL="514350" indent="-514350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Implement SBAR form and BSR into handoff practice on medical-surgical units. </a:t>
            </a:r>
          </a:p>
          <a:p>
            <a:pPr marL="514350" indent="-514350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Nurse managers on medical-surgical units will ensure their staff is following protocol. </a:t>
            </a:r>
          </a:p>
          <a:p>
            <a:pPr marL="514350" indent="-514350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Nurse, patient, and family satisfaction will improve. </a:t>
            </a:r>
          </a:p>
          <a:p>
            <a:pPr marL="514350" indent="-514350">
              <a:spcBef>
                <a:spcPct val="50000"/>
              </a:spcBef>
              <a:buFont typeface="Arial"/>
              <a:buChar char="•"/>
            </a:pPr>
            <a:endParaRPr lang="en-US" sz="3200" dirty="0" smtClean="0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304800" y="30480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6300" dirty="0" smtClean="0">
                <a:solidFill>
                  <a:schemeClr val="bg1"/>
                </a:solidFill>
              </a:rPr>
              <a:t>Assessment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11201400" y="115824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6300" dirty="0" smtClean="0">
                <a:solidFill>
                  <a:schemeClr val="bg1"/>
                </a:solidFill>
              </a:rPr>
              <a:t>Planning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2174200" y="120396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6300" dirty="0" smtClean="0">
                <a:solidFill>
                  <a:schemeClr val="bg1"/>
                </a:solidFill>
              </a:rPr>
              <a:t>Evaluation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22174200" y="30480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6300" dirty="0" smtClean="0">
                <a:solidFill>
                  <a:schemeClr val="bg1"/>
                </a:solidFill>
              </a:rPr>
              <a:t>Implementation 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3147000" y="152400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6300" dirty="0" smtClean="0">
                <a:solidFill>
                  <a:schemeClr val="bg1"/>
                </a:solidFill>
              </a:rPr>
              <a:t>References 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147000" y="30480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6300" dirty="0" smtClean="0">
                <a:solidFill>
                  <a:schemeClr val="bg1"/>
                </a:solidFill>
              </a:rPr>
              <a:t>Summary 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33223200" y="4333012"/>
            <a:ext cx="10439400" cy="58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What was Learned: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Teamwork and collaboration are vital in initiating change.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Change within an organization takes time.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Change is not always welcomed by all team members and may be met with resistance. 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What </a:t>
            </a:r>
            <a:r>
              <a:rPr lang="en-US" sz="3200" b="1" dirty="0"/>
              <a:t>w</a:t>
            </a:r>
            <a:r>
              <a:rPr lang="en-US" sz="3200" b="1" dirty="0" smtClean="0"/>
              <a:t>e would </a:t>
            </a:r>
            <a:r>
              <a:rPr lang="en-US" sz="3200" b="1" dirty="0"/>
              <a:t>d</a:t>
            </a:r>
            <a:r>
              <a:rPr lang="en-US" sz="3200" b="1" dirty="0" smtClean="0"/>
              <a:t>o Differently: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Communicate with acute </a:t>
            </a:r>
            <a:r>
              <a:rPr lang="en-US" sz="3200" dirty="0"/>
              <a:t>c</a:t>
            </a:r>
            <a:r>
              <a:rPr lang="en-US" sz="3200" dirty="0" smtClean="0"/>
              <a:t>are managers and Clinical Informatics Supervisor earlier in the process. </a:t>
            </a:r>
          </a:p>
        </p:txBody>
      </p:sp>
      <p:pic>
        <p:nvPicPr>
          <p:cNvPr id="6" name="Picture 5" descr="pastedImag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4800" y="10217943"/>
            <a:ext cx="7620000" cy="45648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04800"/>
            <a:ext cx="4389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</a:rPr>
              <a:t>Implementing SBAR into Bedside Shift Report 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11201400" y="3048000"/>
            <a:ext cx="10439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6300" dirty="0" smtClean="0">
                <a:solidFill>
                  <a:schemeClr val="bg1"/>
                </a:solidFill>
              </a:rPr>
              <a:t>Assessment cont. </a:t>
            </a:r>
            <a:endParaRPr lang="en-US" sz="63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01400" y="4343400"/>
            <a:ext cx="10439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Restraining Forces: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Medical</a:t>
            </a:r>
            <a:r>
              <a:rPr lang="en-US" sz="3200" dirty="0"/>
              <a:t>-surgical nurses </a:t>
            </a:r>
            <a:r>
              <a:rPr lang="en-US" sz="3200" dirty="0" smtClean="0"/>
              <a:t>verbalized </a:t>
            </a:r>
            <a:r>
              <a:rPr lang="en-US" sz="3200" dirty="0"/>
              <a:t>uncertainty and reluctance to change their current handoff </a:t>
            </a:r>
            <a:r>
              <a:rPr lang="en-US" sz="3200" dirty="0" smtClean="0"/>
              <a:t>practice. </a:t>
            </a:r>
            <a:endParaRPr lang="en-US" sz="3200" b="1" dirty="0" smtClean="0"/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Blessing </a:t>
            </a:r>
            <a:r>
              <a:rPr lang="en-US" sz="3200" dirty="0"/>
              <a:t>Automated Records (BAR) update in December 2015 postponed </a:t>
            </a:r>
            <a:r>
              <a:rPr lang="en-US" sz="3200" dirty="0" smtClean="0"/>
              <a:t>coding of the SBAR </a:t>
            </a:r>
            <a:r>
              <a:rPr lang="en-US" sz="3200" dirty="0"/>
              <a:t>form </a:t>
            </a:r>
            <a:r>
              <a:rPr lang="en-US" sz="3200" dirty="0" smtClean="0"/>
              <a:t>until January 2016.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/>
              <a:t>Consequences </a:t>
            </a:r>
            <a:r>
              <a:rPr lang="en-US" sz="3200" b="1" dirty="0"/>
              <a:t>of Change</a:t>
            </a:r>
            <a:r>
              <a:rPr lang="en-US" sz="3200" dirty="0"/>
              <a:t>: </a:t>
            </a:r>
            <a:endParaRPr lang="en-US" sz="3200" dirty="0" smtClean="0"/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3200" dirty="0" smtClean="0"/>
              <a:t>Implementation of SBAR form on medical-surgical units will bring handoff report to the bedside and create more effective communication between nurses, patients, and families. </a:t>
            </a:r>
            <a:endParaRPr lang="en-US" sz="3200" dirty="0"/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0" y="20809214"/>
            <a:ext cx="438912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sz="1950" dirty="0">
                <a:solidFill>
                  <a:schemeClr val="bg1"/>
                </a:solidFill>
              </a:rPr>
              <a:t> </a:t>
            </a:r>
            <a:r>
              <a:rPr lang="en-US" sz="1950" dirty="0" smtClean="0">
                <a:solidFill>
                  <a:schemeClr val="bg1"/>
                </a:solidFill>
              </a:rPr>
              <a:t>Special Thanks: First name last name, title, department</a:t>
            </a:r>
            <a:endParaRPr lang="en-US" sz="195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518600" y="14782800"/>
            <a:ext cx="78149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http://</a:t>
            </a:r>
            <a:r>
              <a:rPr lang="en-US" sz="1000" dirty="0" err="1"/>
              <a:t>www.oncologynurseadvisor.com</a:t>
            </a:r>
            <a:r>
              <a:rPr lang="en-US" sz="1000" dirty="0"/>
              <a:t>/ons-annual-congress-2015/bedside-hand-off-reporting-nurse-patient-care-benefit/article/411089/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00"/>
  <p:tag name="ZEROBASED" val="False"/>
  <p:tag name="FIBDISPLAYRESULTS" val="True"/>
  <p:tag name="PRRESPONSE1" val="10"/>
  <p:tag name="PRRESPONSE5" val="6"/>
  <p:tag name="PRRESPONSE9" val="2"/>
  <p:tag name="TASKPANEKEY" val="44348b08-6b3a-4575-acbb-151cbbce4bba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EXPANDSHOWBAR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PFULLVERSION" val="4.3.2.11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21460</TotalTime>
  <Words>598</Words>
  <Application>Microsoft Office PowerPoint</Application>
  <PresentationFormat>Custom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D 42 by 48</dc:title>
  <dc:creator>Cindy Kranz</dc:creator>
  <cp:lastModifiedBy>Dietrich, Julie</cp:lastModifiedBy>
  <cp:revision>298</cp:revision>
  <cp:lastPrinted>2015-11-19T01:08:55Z</cp:lastPrinted>
  <dcterms:created xsi:type="dcterms:W3CDTF">2004-07-27T19:46:06Z</dcterms:created>
  <dcterms:modified xsi:type="dcterms:W3CDTF">2017-09-19T18:15:43Z</dcterms:modified>
</cp:coreProperties>
</file>