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21945600"/>
  <p:notesSz cx="15640050" cy="206692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lack" panose="020B0A04020102020204" pitchFamily="34" charset="0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756" y="102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6777038" cy="103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8859838" y="0"/>
            <a:ext cx="6777037" cy="103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9850" y="1550988"/>
            <a:ext cx="15500350" cy="775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563688" y="9818688"/>
            <a:ext cx="12512675" cy="9301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19632613"/>
            <a:ext cx="6777038" cy="1033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859838" y="19632613"/>
            <a:ext cx="6777037" cy="1033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144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1550988"/>
            <a:ext cx="15500350" cy="7750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563688" y="9818688"/>
            <a:ext cx="12512675" cy="9301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24x48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859838" y="19632613"/>
            <a:ext cx="6777037" cy="1033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77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292481" y="6817181"/>
            <a:ext cx="37306252" cy="470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583365" y="12436024"/>
            <a:ext cx="30724477" cy="56079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ctr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197100" y="877888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4705805" y="-7389018"/>
            <a:ext cx="14484351" cy="3950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27397534" y="5304521"/>
            <a:ext cx="18725244" cy="98742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7570451" y="-4495909"/>
            <a:ext cx="18725244" cy="29475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197100" y="877888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197100" y="5119688"/>
            <a:ext cx="39501763" cy="144843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467106" y="14102445"/>
            <a:ext cx="37307839" cy="4357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467106" y="9301843"/>
            <a:ext cx="3730783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197100" y="877888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195515" y="5120825"/>
            <a:ext cx="19673889" cy="14483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73977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62071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5016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498475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50323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502079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49950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50963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50706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2021802" y="5120825"/>
            <a:ext cx="19675477" cy="14483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73977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62071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5016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498475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50323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502079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49950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50963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507067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193931" y="879021"/>
            <a:ext cx="39503351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93929" y="4912181"/>
            <a:ext cx="19392900" cy="20474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193929" y="6959602"/>
            <a:ext cx="19392900" cy="12643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752475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633413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5080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504825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50958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508429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50585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51598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51341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2296444" y="4912181"/>
            <a:ext cx="19400838" cy="20474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22296444" y="6959602"/>
            <a:ext cx="19400838" cy="12643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752475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633413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5080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504825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50958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508429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50585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51598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513417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197100" y="877888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193929" y="873581"/>
            <a:ext cx="14439900" cy="3718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7160877" y="873581"/>
            <a:ext cx="24536399" cy="187297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72707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608013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4889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492125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49688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49572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49315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50328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50071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193929" y="4591957"/>
            <a:ext cx="14439900" cy="150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602670" y="15361559"/>
            <a:ext cx="26335038" cy="1814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8602670" y="1961245"/>
            <a:ext cx="26335038" cy="13167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602670" y="17175845"/>
            <a:ext cx="26335038" cy="2575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lvl="1" indent="-1013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lvl="2" indent="-7558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lvl="3" indent="-4988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lvl="4" indent="-241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lvl="5" indent="-1254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lvl="6" indent="-997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lvl="7" indent="-7407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lvl="8" indent="-4835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197100" y="877888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lvl="5" indent="-10130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lvl="6" indent="-755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lvl="7" indent="-4988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lvl="8" indent="-2417" algn="ctr" rtl="0">
              <a:spcBef>
                <a:spcPts val="0"/>
              </a:spcBef>
              <a:spcAft>
                <a:spcPts val="0"/>
              </a:spcAft>
              <a:buNone/>
              <a:defRPr sz="1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197100" y="5119688"/>
            <a:ext cx="39501763" cy="144843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822325" marR="0" lvl="0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lvl="1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lvl="3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lvl="4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lvl="5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lvl="6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lvl="7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lvl="8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1971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4998700" y="19985038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lvl="1" indent="244475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lvl="2" indent="48895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lvl="3" indent="731837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lvl="4" indent="976312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1457900" y="19985038"/>
            <a:ext cx="10240963" cy="1524000"/>
          </a:xfrm>
          <a:prstGeom prst="rect">
            <a:avLst/>
          </a:prstGeom>
          <a:noFill/>
          <a:ln>
            <a:noFill/>
          </a:ln>
        </p:spPr>
        <p:txBody>
          <a:bodyPr wrap="square"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E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43891199" cy="2895600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1" dirty="0">
                <a:solidFill>
                  <a:schemeClr val="lt1"/>
                </a:solidFill>
              </a:rPr>
              <a:t>Complementary Therapies in Palliative and Hospice Care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i="0" u="none" strike="noStrike" cap="none" dirty="0" smtClean="0">
                <a:solidFill>
                  <a:schemeClr val="lt1"/>
                </a:solidFill>
              </a:rPr>
              <a:t>NSG </a:t>
            </a:r>
            <a:r>
              <a:rPr lang="en-US" sz="3600" i="0" u="none" strike="noStrike" cap="none" dirty="0">
                <a:solidFill>
                  <a:schemeClr val="lt1"/>
                </a:solidFill>
              </a:rPr>
              <a:t>404: Fundamentals </a:t>
            </a:r>
            <a:r>
              <a:rPr lang="en-US" sz="3600" i="0" u="none" strike="noStrike" cap="none">
                <a:solidFill>
                  <a:schemeClr val="lt1"/>
                </a:solidFill>
              </a:rPr>
              <a:t>of </a:t>
            </a:r>
            <a:r>
              <a:rPr lang="en-US" sz="3600" i="0" u="none" strike="noStrike" cap="none" smtClean="0">
                <a:solidFill>
                  <a:schemeClr val="lt1"/>
                </a:solidFill>
              </a:rPr>
              <a:t>Evidence-Based </a:t>
            </a:r>
            <a:r>
              <a:rPr lang="en-US" sz="3600" i="0" u="none" strike="noStrike" cap="none" dirty="0" smtClean="0">
                <a:solidFill>
                  <a:schemeClr val="lt1"/>
                </a:solidFill>
              </a:rPr>
              <a:t>Practice</a:t>
            </a:r>
            <a:endParaRPr lang="en-US" sz="3600" dirty="0">
              <a:solidFill>
                <a:schemeClr val="lt1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1353800" y="3808878"/>
            <a:ext cx="10524453" cy="991722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Key Findings</a:t>
            </a:r>
          </a:p>
        </p:txBody>
      </p:sp>
      <p:sp>
        <p:nvSpPr>
          <p:cNvPr id="91" name="Shape 91"/>
          <p:cNvSpPr/>
          <p:nvPr/>
        </p:nvSpPr>
        <p:spPr>
          <a:xfrm>
            <a:off x="22552572" y="3886200"/>
            <a:ext cx="11718496" cy="19812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Key Practices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Recommended</a:t>
            </a:r>
          </a:p>
        </p:txBody>
      </p:sp>
      <p:sp>
        <p:nvSpPr>
          <p:cNvPr id="92" name="Shape 92"/>
          <p:cNvSpPr/>
          <p:nvPr/>
        </p:nvSpPr>
        <p:spPr>
          <a:xfrm>
            <a:off x="34804347" y="3930947"/>
            <a:ext cx="8321566" cy="9906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References</a:t>
            </a:r>
          </a:p>
        </p:txBody>
      </p:sp>
      <p:sp>
        <p:nvSpPr>
          <p:cNvPr id="93" name="Shape 93"/>
          <p:cNvSpPr/>
          <p:nvPr/>
        </p:nvSpPr>
        <p:spPr>
          <a:xfrm>
            <a:off x="10972800" y="10577513"/>
            <a:ext cx="21945600" cy="658812"/>
          </a:xfrm>
          <a:prstGeom prst="rect">
            <a:avLst/>
          </a:prstGeom>
          <a:noFill/>
          <a:ln>
            <a:noFill/>
          </a:ln>
        </p:spPr>
        <p:txBody>
          <a:bodyPr wrap="square"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0972800" y="10577513"/>
            <a:ext cx="21945600" cy="658812"/>
          </a:xfrm>
          <a:prstGeom prst="rect">
            <a:avLst/>
          </a:prstGeom>
          <a:noFill/>
          <a:ln>
            <a:noFill/>
          </a:ln>
        </p:spPr>
        <p:txBody>
          <a:bodyPr wrap="square"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0972800" y="10577513"/>
            <a:ext cx="21945600" cy="658812"/>
          </a:xfrm>
          <a:prstGeom prst="rect">
            <a:avLst/>
          </a:prstGeom>
          <a:noFill/>
          <a:ln>
            <a:noFill/>
          </a:ln>
        </p:spPr>
        <p:txBody>
          <a:bodyPr wrap="square"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0972800" y="10577513"/>
            <a:ext cx="21945600" cy="658812"/>
          </a:xfrm>
          <a:prstGeom prst="rect">
            <a:avLst/>
          </a:prstGeom>
          <a:noFill/>
          <a:ln>
            <a:noFill/>
          </a:ln>
        </p:spPr>
        <p:txBody>
          <a:bodyPr wrap="square"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58738"/>
            <a:ext cx="184150" cy="339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09600" y="3808878"/>
            <a:ext cx="10356850" cy="9144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Significance Statement</a:t>
            </a:r>
          </a:p>
        </p:txBody>
      </p:sp>
      <p:sp>
        <p:nvSpPr>
          <p:cNvPr id="99" name="Shape 99"/>
          <p:cNvSpPr/>
          <p:nvPr/>
        </p:nvSpPr>
        <p:spPr>
          <a:xfrm>
            <a:off x="609600" y="12192000"/>
            <a:ext cx="10287000" cy="106441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Key Methodology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09600" y="4800600"/>
            <a:ext cx="10287000" cy="6601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7150" tIns="68575" rIns="137150" bIns="68575" anchor="t" anchorCtr="0">
            <a:noAutofit/>
          </a:bodyPr>
          <a:lstStyle/>
          <a:p>
            <a:pPr marL="0" marR="0" lvl="0" indent="-69850" algn="l" rtl="0">
              <a:spcBef>
                <a:spcPts val="1500"/>
              </a:spcBef>
              <a:spcAft>
                <a:spcPts val="0"/>
              </a:spcAft>
              <a:buSzPct val="30555"/>
              <a:buNone/>
            </a:pPr>
            <a:r>
              <a:rPr lang="en-US" sz="3600" dirty="0"/>
              <a:t>For patients in palliative and hospice care, complementary therapy compared to pharmacological measures alone may provide better symptom </a:t>
            </a:r>
            <a:r>
              <a:rPr lang="en-US" sz="3600" dirty="0" smtClean="0"/>
              <a:t>management. </a:t>
            </a:r>
          </a:p>
          <a:p>
            <a:pPr marL="0" marR="0" lvl="0" indent="-69850" algn="l" rtl="0">
              <a:spcBef>
                <a:spcPts val="1500"/>
              </a:spcBef>
              <a:spcAft>
                <a:spcPts val="0"/>
              </a:spcAft>
              <a:buSzPct val="30555"/>
              <a:buNone/>
            </a:pPr>
            <a:endParaRPr sz="3600" dirty="0"/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 b="1" dirty="0"/>
              <a:t>-</a:t>
            </a:r>
            <a:r>
              <a:rPr lang="en-US" sz="3600" b="0" i="0" u="none" strike="noStrike" cap="none" dirty="0">
                <a:latin typeface="Arial"/>
                <a:ea typeface="Arial"/>
                <a:cs typeface="Arial"/>
                <a:sym typeface="Arial"/>
              </a:rPr>
              <a:t>Patients </a:t>
            </a:r>
            <a:r>
              <a:rPr lang="en-US" sz="3600" dirty="0"/>
              <a:t>in palliative and hospice care</a:t>
            </a: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I-</a:t>
            </a:r>
            <a:r>
              <a:rPr lang="en-US" sz="3600" dirty="0"/>
              <a:t>Complementary therapy</a:t>
            </a: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C-</a:t>
            </a:r>
            <a:r>
              <a:rPr lang="en-US" sz="3600" dirty="0"/>
              <a:t>Pharmacological measures alone</a:t>
            </a: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O-</a:t>
            </a:r>
            <a:r>
              <a:rPr lang="en-US" sz="3600" dirty="0" smtClean="0"/>
              <a:t>May provide better </a:t>
            </a:r>
            <a:r>
              <a:rPr lang="en-US" sz="3600" dirty="0"/>
              <a:t>symptom </a:t>
            </a:r>
            <a:r>
              <a:rPr lang="en-US" sz="3600" dirty="0" smtClean="0"/>
              <a:t>management</a:t>
            </a:r>
            <a:endParaRPr lang="en-US" sz="3600" dirty="0"/>
          </a:p>
        </p:txBody>
      </p:sp>
      <p:sp>
        <p:nvSpPr>
          <p:cNvPr id="101" name="Shape 101"/>
          <p:cNvSpPr txBox="1"/>
          <p:nvPr/>
        </p:nvSpPr>
        <p:spPr>
          <a:xfrm>
            <a:off x="11461625" y="4827672"/>
            <a:ext cx="10356978" cy="16689166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400" b="1" i="0" u="none" strike="noStrike" cap="none" dirty="0" smtClean="0"/>
              <a:t> Effectiveness </a:t>
            </a:r>
            <a:r>
              <a:rPr lang="en-US" sz="3400" b="1" i="0" u="none" strike="noStrike" cap="none" dirty="0"/>
              <a:t>of </a:t>
            </a:r>
            <a:r>
              <a:rPr lang="en-US" sz="3400" b="1" dirty="0"/>
              <a:t>Complementary Therapy</a:t>
            </a: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Integration of complementary therapies had  a significant effect on a person’s quality of life           (</a:t>
            </a:r>
            <a:r>
              <a:rPr lang="en-US" sz="3400" i="1" dirty="0">
                <a:solidFill>
                  <a:schemeClr val="tx1"/>
                </a:solidFill>
              </a:rPr>
              <a:t>p</a:t>
            </a:r>
            <a:r>
              <a:rPr lang="en-US" sz="3400" dirty="0">
                <a:solidFill>
                  <a:schemeClr val="tx1"/>
                </a:solidFill>
              </a:rPr>
              <a:t> &lt; 0.001). </a:t>
            </a:r>
            <a:r>
              <a:rPr lang="en-US" sz="3400" baseline="30000" dirty="0">
                <a:solidFill>
                  <a:schemeClr val="tx1"/>
                </a:solidFill>
              </a:rPr>
              <a:t>1</a:t>
            </a:r>
            <a:endParaRPr lang="en-US" sz="34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Nurses were wanting to be active in participation with the integrative care plans (</a:t>
            </a:r>
            <a:r>
              <a:rPr lang="en-US" sz="3400" i="1" dirty="0">
                <a:solidFill>
                  <a:schemeClr val="tx1"/>
                </a:solidFill>
              </a:rPr>
              <a:t>p</a:t>
            </a:r>
            <a:r>
              <a:rPr lang="en-US" sz="3400" dirty="0">
                <a:solidFill>
                  <a:schemeClr val="tx1"/>
                </a:solidFill>
              </a:rPr>
              <a:t> &lt; 0.001). </a:t>
            </a:r>
            <a:r>
              <a:rPr lang="en-US" sz="3400" baseline="30000" dirty="0">
                <a:solidFill>
                  <a:schemeClr val="tx1"/>
                </a:solidFill>
              </a:rPr>
              <a:t>1</a:t>
            </a:r>
            <a:endParaRPr lang="en-US" sz="34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57200" algn="l" rtl="0">
              <a:spcBef>
                <a:spcPts val="1450"/>
              </a:spcBef>
              <a:spcAft>
                <a:spcPts val="0"/>
              </a:spcAft>
              <a:buSzPct val="25000"/>
              <a:buNone/>
            </a:pPr>
            <a:r>
              <a:rPr lang="en-US" sz="3400" i="0" u="none" strike="noStrike" cap="none" dirty="0">
                <a:solidFill>
                  <a:schemeClr val="tx1"/>
                </a:solidFill>
              </a:rPr>
              <a:t> </a:t>
            </a:r>
            <a:r>
              <a:rPr lang="en-US" sz="3400" b="1" i="0" u="none" strike="noStrike" cap="none" dirty="0">
                <a:solidFill>
                  <a:schemeClr val="tx1"/>
                </a:solidFill>
              </a:rPr>
              <a:t>Care Plan </a:t>
            </a:r>
            <a:r>
              <a:rPr lang="en-US" sz="3400" b="1" dirty="0">
                <a:solidFill>
                  <a:schemeClr val="tx1"/>
                </a:solidFill>
              </a:rPr>
              <a:t>for Complementary Therapy</a:t>
            </a:r>
          </a:p>
          <a:p>
            <a:pPr marL="457200" marR="0" lvl="1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A landmark study found significant decline in self-reported pain levels for patients receiving regularly scheduled music therapy (MT) </a:t>
            </a:r>
            <a:r>
              <a:rPr lang="en-US" sz="3400" dirty="0" smtClean="0">
                <a:solidFill>
                  <a:schemeClr val="tx1"/>
                </a:solidFill>
              </a:rPr>
              <a:t>sessions               (</a:t>
            </a:r>
            <a:r>
              <a:rPr lang="en-US" sz="3400" i="1" dirty="0" smtClean="0">
                <a:solidFill>
                  <a:schemeClr val="tx1"/>
                </a:solidFill>
              </a:rPr>
              <a:t>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&lt; .005). </a:t>
            </a:r>
            <a:r>
              <a:rPr lang="en-US" sz="3400" baseline="30000" dirty="0">
                <a:solidFill>
                  <a:schemeClr val="tx1"/>
                </a:solidFill>
              </a:rPr>
              <a:t>2</a:t>
            </a:r>
            <a:endParaRPr lang="en-US" sz="34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1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Researchers found a statistically significant decline in pain scores for patients receiving a twenty minute MT with guided imagery session in comparison of those receiving usual care             (</a:t>
            </a:r>
            <a:r>
              <a:rPr lang="en-US" sz="3400" i="1" dirty="0">
                <a:solidFill>
                  <a:schemeClr val="tx1"/>
                </a:solidFill>
              </a:rPr>
              <a:t>p</a:t>
            </a:r>
            <a:r>
              <a:rPr lang="en-US" sz="3400" dirty="0">
                <a:solidFill>
                  <a:schemeClr val="tx1"/>
                </a:solidFill>
              </a:rPr>
              <a:t> &lt; .0001). </a:t>
            </a:r>
            <a:r>
              <a:rPr lang="en-US" sz="3400" baseline="30000" dirty="0">
                <a:solidFill>
                  <a:schemeClr val="tx1"/>
                </a:solidFill>
              </a:rPr>
              <a:t>2</a:t>
            </a:r>
            <a:endParaRPr lang="en-US" sz="34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Statistical significance was found on a </a:t>
            </a:r>
            <a:r>
              <a:rPr lang="en-US" sz="3400" dirty="0" smtClean="0">
                <a:solidFill>
                  <a:schemeClr val="tx1"/>
                </a:solidFill>
              </a:rPr>
              <a:t>ten-point </a:t>
            </a:r>
            <a:r>
              <a:rPr lang="en-US" sz="3400" dirty="0">
                <a:solidFill>
                  <a:schemeClr val="tx1"/>
                </a:solidFill>
              </a:rPr>
              <a:t>scale of pain intensity that reductions in pain ratings were achieved </a:t>
            </a:r>
            <a:r>
              <a:rPr lang="en-US" sz="3400" dirty="0" smtClean="0">
                <a:solidFill>
                  <a:schemeClr val="tx1"/>
                </a:solidFill>
              </a:rPr>
              <a:t>resulting in decrease usage of opiates (</a:t>
            </a:r>
            <a:r>
              <a:rPr lang="en-US" sz="3400" i="1" dirty="0" smtClean="0">
                <a:solidFill>
                  <a:schemeClr val="tx1"/>
                </a:solidFill>
              </a:rPr>
              <a:t>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= 0.001). </a:t>
            </a:r>
            <a:r>
              <a:rPr lang="en-US" sz="3400" i="0" strike="noStrike" cap="none" baseline="30000" dirty="0">
                <a:solidFill>
                  <a:schemeClr val="tx1"/>
                </a:solidFill>
              </a:rPr>
              <a:t>4 </a:t>
            </a:r>
          </a:p>
          <a:p>
            <a:pPr marL="0" marR="0" lvl="0" indent="0" algn="l" rtl="0">
              <a:spcBef>
                <a:spcPts val="1450"/>
              </a:spcBef>
              <a:spcAft>
                <a:spcPts val="0"/>
              </a:spcAft>
              <a:buSzPct val="25000"/>
              <a:buNone/>
            </a:pPr>
            <a:r>
              <a:rPr lang="en-US" sz="3400" b="1" i="0" u="none" strike="noStrike" cap="none" dirty="0">
                <a:solidFill>
                  <a:schemeClr val="tx1"/>
                </a:solidFill>
              </a:rPr>
              <a:t> </a:t>
            </a:r>
            <a:r>
              <a:rPr lang="en-US" sz="3400" b="1" dirty="0">
                <a:solidFill>
                  <a:schemeClr val="tx1"/>
                </a:solidFill>
              </a:rPr>
              <a:t>Symptom </a:t>
            </a:r>
            <a:r>
              <a:rPr lang="en-US" sz="3400" b="1" i="0" u="none" strike="noStrike" cap="none" dirty="0">
                <a:solidFill>
                  <a:schemeClr val="tx1"/>
                </a:solidFill>
              </a:rPr>
              <a:t>Management</a:t>
            </a:r>
            <a:r>
              <a:rPr lang="en-US" sz="3400" dirty="0">
                <a:solidFill>
                  <a:schemeClr val="tx1"/>
                </a:solidFill>
              </a:rPr>
              <a:t>				</a:t>
            </a: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Relaxation therapy as an adjunct during radiotherapy reduced fatigue (</a:t>
            </a:r>
            <a:r>
              <a:rPr lang="en-US" sz="3400" i="1" dirty="0">
                <a:solidFill>
                  <a:schemeClr val="tx1"/>
                </a:solidFill>
              </a:rPr>
              <a:t>p </a:t>
            </a:r>
            <a:r>
              <a:rPr lang="en-US" sz="3400" dirty="0">
                <a:solidFill>
                  <a:schemeClr val="tx1"/>
                </a:solidFill>
              </a:rPr>
              <a:t>&lt; .01). </a:t>
            </a:r>
            <a:r>
              <a:rPr lang="en-US" sz="3400" baseline="30000" dirty="0">
                <a:solidFill>
                  <a:schemeClr val="tx1"/>
                </a:solidFill>
              </a:rPr>
              <a:t>3</a:t>
            </a:r>
            <a:r>
              <a:rPr lang="en-US" sz="3400" dirty="0">
                <a:solidFill>
                  <a:schemeClr val="tx1"/>
                </a:solidFill>
              </a:rPr>
              <a:t>			</a:t>
            </a: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The combination treatment of relaxation with visualization followed by acupuncture produced a significant decrease in fatigue (</a:t>
            </a:r>
            <a:r>
              <a:rPr lang="en-US" sz="3400" i="1" dirty="0">
                <a:solidFill>
                  <a:schemeClr val="tx1"/>
                </a:solidFill>
              </a:rPr>
              <a:t>p </a:t>
            </a:r>
            <a:r>
              <a:rPr lang="en-US" sz="3400" dirty="0">
                <a:solidFill>
                  <a:schemeClr val="tx1"/>
                </a:solidFill>
              </a:rPr>
              <a:t>≤ .05). </a:t>
            </a:r>
            <a:r>
              <a:rPr lang="en-US" sz="3400" baseline="30000" dirty="0">
                <a:solidFill>
                  <a:schemeClr val="tx1"/>
                </a:solidFill>
              </a:rPr>
              <a:t>3</a:t>
            </a:r>
            <a:endParaRPr lang="en-US" sz="34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88950" algn="l" rtl="0"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Improvements in quality of life were statistically significant (</a:t>
            </a:r>
            <a:r>
              <a:rPr lang="en-US" sz="3400" i="1" dirty="0">
                <a:solidFill>
                  <a:schemeClr val="tx1"/>
                </a:solidFill>
              </a:rPr>
              <a:t>p</a:t>
            </a:r>
            <a:r>
              <a:rPr lang="en-US" sz="3400" dirty="0">
                <a:solidFill>
                  <a:schemeClr val="tx1"/>
                </a:solidFill>
              </a:rPr>
              <a:t> &lt; 0.007). </a:t>
            </a:r>
            <a:r>
              <a:rPr lang="en-US" sz="3400" i="0" strike="noStrike" cap="none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09600" y="13258800"/>
            <a:ext cx="10228506" cy="762772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7150" tIns="68575" rIns="137150" bIns="6857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44000"/>
              <a:buNone/>
            </a:pPr>
            <a:r>
              <a:rPr lang="en-US" sz="2500" dirty="0">
                <a:solidFill>
                  <a:schemeClr val="tx1"/>
                </a:solidFill>
              </a:rPr>
              <a:t>An integrative review that studied utilization and effectiveness of music therapy for symptom management in adult patients receiving palliative care or hospice by using a database search with keywords and literature review process.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aseline="30000" dirty="0">
                <a:solidFill>
                  <a:schemeClr val="tx1"/>
                </a:solidFill>
              </a:rPr>
              <a:t>2</a:t>
            </a:r>
            <a:endParaRPr lang="en-US" sz="3000" b="0" i="0" u="none" strike="noStrike" cap="none" baseline="30000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500" dirty="0">
                <a:solidFill>
                  <a:schemeClr val="tx1"/>
                </a:solidFill>
              </a:rPr>
              <a:t> systematic literature review that reviewed complementary therapy in cancer patients by using randomized control trials and quasi-experimental design.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aseline="30000" dirty="0">
                <a:solidFill>
                  <a:schemeClr val="tx1"/>
                </a:solidFill>
              </a:rPr>
              <a:t>3</a:t>
            </a:r>
            <a:endParaRPr lang="en-US" sz="2700" b="0" i="0" u="none" strike="noStrike" cap="none" baseline="30000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baseline="30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500" dirty="0">
                <a:solidFill>
                  <a:schemeClr val="tx1"/>
                </a:solidFill>
              </a:rPr>
              <a:t>descriptive, cross-sectional study that </a:t>
            </a:r>
            <a:r>
              <a:rPr lang="en-US" sz="2500" dirty="0" smtClean="0">
                <a:solidFill>
                  <a:schemeClr val="tx1"/>
                </a:solidFill>
              </a:rPr>
              <a:t>assessed </a:t>
            </a:r>
            <a:r>
              <a:rPr lang="en-US" sz="2500" dirty="0">
                <a:solidFill>
                  <a:schemeClr val="tx1"/>
                </a:solidFill>
              </a:rPr>
              <a:t>attitudes towards integrating complementary therapies into the role of hospital oncology nurse in hospital nurses with varied oncology experience by data from knowledge and attitude questionnaire and parametric/nonparametric statistical test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aseline="30000" dirty="0">
                <a:solidFill>
                  <a:schemeClr val="tx1"/>
                </a:solidFill>
              </a:rPr>
              <a:t>1</a:t>
            </a:r>
            <a:endParaRPr lang="en-US" sz="2700" b="0" i="0" u="none" strike="noStrike" cap="none" baseline="30000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baseline="30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00" dirty="0">
                <a:solidFill>
                  <a:schemeClr val="tx1"/>
                </a:solidFill>
              </a:rPr>
              <a:t>A literature review that studied the effects of </a:t>
            </a:r>
            <a:r>
              <a:rPr lang="en-US" sz="2500" dirty="0" smtClean="0">
                <a:solidFill>
                  <a:schemeClr val="tx1"/>
                </a:solidFill>
              </a:rPr>
              <a:t>complementary alternative medicine (CAM) </a:t>
            </a:r>
            <a:r>
              <a:rPr lang="en-US" sz="2500" dirty="0">
                <a:solidFill>
                  <a:schemeClr val="tx1"/>
                </a:solidFill>
              </a:rPr>
              <a:t>therapy and effectiveness for long term pain management in patients taking opiates for pain management by using a </a:t>
            </a:r>
            <a:r>
              <a:rPr lang="en-US" sz="2500" dirty="0" smtClean="0">
                <a:solidFill>
                  <a:schemeClr val="tx1"/>
                </a:solidFill>
              </a:rPr>
              <a:t>ten-point </a:t>
            </a:r>
            <a:r>
              <a:rPr lang="en-US" sz="2500" dirty="0">
                <a:solidFill>
                  <a:schemeClr val="tx1"/>
                </a:solidFill>
              </a:rPr>
              <a:t>scale of pain intensity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700" b="0" i="0" u="none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2571622" y="5867400"/>
            <a:ext cx="11699446" cy="11126123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7150" tIns="68575" rIns="137150" bIns="68575" anchor="t" anchorCtr="0">
            <a:noAutofit/>
          </a:bodyPr>
          <a:lstStyle/>
          <a:p>
            <a:pPr marL="45720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Ensure that education about complementary therapies </a:t>
            </a:r>
            <a:r>
              <a:rPr lang="en-US" sz="3200" dirty="0" smtClean="0">
                <a:solidFill>
                  <a:schemeClr val="tx1"/>
                </a:solidFill>
              </a:rPr>
              <a:t>becomes </a:t>
            </a:r>
            <a:r>
              <a:rPr lang="en-US" sz="3200" dirty="0">
                <a:solidFill>
                  <a:schemeClr val="tx1"/>
                </a:solidFill>
              </a:rPr>
              <a:t>mandatory and integrated into formal undergraduate and graduate programs to ensure safety and quality in nursing care. </a:t>
            </a:r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endParaRPr lang="en-US" sz="32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Educate hospice and palliative care patients about MT as a part of complementary care in symptom reduction, such as depression, anxiety, and pain. 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Advocate for implementation of complementary therapy in hospice and palliative care and educate on the benefit of these programs. 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Educate healthcare professionals on the positive effects of CAM therapies in relation to opioid use.</a:t>
            </a:r>
            <a:r>
              <a:rPr lang="en-US" sz="3200" i="0" u="none" strike="noStrike" cap="none" baseline="30000" dirty="0">
                <a:solidFill>
                  <a:schemeClr val="tx1"/>
                </a:solidFill>
              </a:rPr>
              <a:t>4</a:t>
            </a: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Advocate for social relationships and presence in the community due to its strong influence on pain perception. </a:t>
            </a:r>
            <a:r>
              <a:rPr lang="en-US" sz="3200" i="0" u="none" strike="noStrike" cap="none" baseline="30000" dirty="0">
                <a:solidFill>
                  <a:schemeClr val="tx1"/>
                </a:solidFill>
              </a:rPr>
              <a:t>4</a:t>
            </a:r>
            <a:r>
              <a:rPr lang="en-US" sz="3200" i="0" u="none" strike="noStrike" cap="none" dirty="0">
                <a:solidFill>
                  <a:schemeClr val="tx1"/>
                </a:solidFill>
              </a:rPr>
              <a:t> </a:t>
            </a: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Follow up with </a:t>
            </a:r>
            <a:r>
              <a:rPr lang="en-US" sz="3200" dirty="0" smtClean="0">
                <a:solidFill>
                  <a:schemeClr val="tx1"/>
                </a:solidFill>
              </a:rPr>
              <a:t>patients by phone call on </a:t>
            </a:r>
            <a:r>
              <a:rPr lang="en-US" sz="3200" dirty="0">
                <a:solidFill>
                  <a:schemeClr val="tx1"/>
                </a:solidFill>
              </a:rPr>
              <a:t>the effectiveness of the complementary therapy in which they are receiving.</a:t>
            </a:r>
            <a:r>
              <a:rPr lang="en-US" sz="3200" i="0" u="none" strike="noStrike" cap="none" dirty="0">
                <a:solidFill>
                  <a:schemeClr val="tx1"/>
                </a:solidFill>
              </a:rPr>
              <a:t> </a:t>
            </a:r>
            <a:r>
              <a:rPr lang="en-US" sz="3200" baseline="30000" dirty="0">
                <a:solidFill>
                  <a:schemeClr val="tx1"/>
                </a:solidFill>
              </a:rPr>
              <a:t>3</a:t>
            </a:r>
            <a:endParaRPr lang="en-US" sz="3200" i="0" u="none" strike="noStrike" cap="none" baseline="30000" dirty="0">
              <a:solidFill>
                <a:schemeClr val="tx1"/>
              </a:solidFill>
            </a:endParaRPr>
          </a:p>
          <a:p>
            <a:pPr marL="457200" marR="0" lvl="0" indent="-45085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Encourage patients experiencing </a:t>
            </a:r>
            <a:r>
              <a:rPr lang="en-US" sz="3200" dirty="0" smtClean="0">
                <a:solidFill>
                  <a:schemeClr val="tx1"/>
                </a:solidFill>
              </a:rPr>
              <a:t>cancer-related </a:t>
            </a:r>
            <a:r>
              <a:rPr lang="en-US" sz="3200" dirty="0">
                <a:solidFill>
                  <a:schemeClr val="tx1"/>
                </a:solidFill>
              </a:rPr>
              <a:t>fatigue to consider using a complementary therapy that best suits them. </a:t>
            </a:r>
            <a:r>
              <a:rPr lang="en-US" sz="3200" baseline="30000" dirty="0">
                <a:solidFill>
                  <a:schemeClr val="tx1"/>
                </a:solidFill>
              </a:rPr>
              <a:t>3</a:t>
            </a:r>
            <a:endParaRPr lang="en-US" sz="3200" i="0" u="none" strike="noStrike" cap="none" baseline="30000" dirty="0">
              <a:solidFill>
                <a:schemeClr val="tx1"/>
              </a:solidFill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4823397" y="4892889"/>
            <a:ext cx="8245366" cy="1522391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7150" tIns="68575" rIns="137150" bIns="68575" anchor="t" anchorCtr="0">
            <a:noAutofit/>
          </a:bodyPr>
          <a:lstStyle/>
          <a:p>
            <a:pPr marL="914400" indent="-914400">
              <a:buSzPct val="25000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Admi</a:t>
            </a:r>
            <a:r>
              <a:rPr lang="en-US" sz="2800" dirty="0">
                <a:solidFill>
                  <a:schemeClr val="tx1"/>
                </a:solidFill>
              </a:rPr>
              <a:t>, H., </a:t>
            </a:r>
            <a:r>
              <a:rPr lang="en-US" sz="2800" dirty="0" err="1">
                <a:solidFill>
                  <a:schemeClr val="tx1"/>
                </a:solidFill>
              </a:rPr>
              <a:t>Eilon</a:t>
            </a:r>
            <a:r>
              <a:rPr lang="en-US" sz="2800" dirty="0">
                <a:solidFill>
                  <a:schemeClr val="tx1"/>
                </a:solidFill>
              </a:rPr>
              <a:t>-Moshe, Y., &amp; Ben-</a:t>
            </a:r>
            <a:r>
              <a:rPr lang="en-US" sz="2800" dirty="0" err="1">
                <a:solidFill>
                  <a:schemeClr val="tx1"/>
                </a:solidFill>
              </a:rPr>
              <a:t>Arye</a:t>
            </a:r>
            <a:r>
              <a:rPr lang="en-US" sz="2800" dirty="0">
                <a:solidFill>
                  <a:schemeClr val="tx1"/>
                </a:solidFill>
              </a:rPr>
              <a:t>, E. (2017). Complementary medicine and the role of oncology nurses in an acute care hospital: The gap between attitudes and practice. </a:t>
            </a:r>
            <a:r>
              <a:rPr lang="en-US" sz="2800" i="1" dirty="0">
                <a:solidFill>
                  <a:schemeClr val="tx1"/>
                </a:solidFill>
              </a:rPr>
              <a:t>Oncology Nursing Forum, 44</a:t>
            </a:r>
            <a:r>
              <a:rPr lang="en-US" sz="2800" dirty="0">
                <a:solidFill>
                  <a:schemeClr val="tx1"/>
                </a:solidFill>
              </a:rPr>
              <a:t>(5), 555-561. </a:t>
            </a:r>
            <a:r>
              <a:rPr lang="en-US" sz="2800" dirty="0" err="1">
                <a:solidFill>
                  <a:schemeClr val="tx1"/>
                </a:solidFill>
              </a:rPr>
              <a:t>doi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10.1188/17.ONF.553-561 </a:t>
            </a:r>
            <a:endParaRPr lang="en-US" sz="2800" dirty="0" smtClean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highlight>
                  <a:srgbClr val="FFFFFF"/>
                </a:highlight>
              </a:rPr>
              <a:t>2. Bowers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, T. A., &amp;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FF"/>
                </a:highlight>
              </a:rPr>
              <a:t>Wetsel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, M. A. (2014). Utilization of music therapy in palliative and hospice care. </a:t>
            </a:r>
            <a:r>
              <a:rPr lang="en-US" sz="2800" i="1" dirty="0">
                <a:solidFill>
                  <a:schemeClr val="tx1"/>
                </a:solidFill>
                <a:highlight>
                  <a:srgbClr val="FFFFFF"/>
                </a:highlight>
              </a:rPr>
              <a:t>Journal of Hospice and Palliative Care Nursing, 16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(4), 231-239.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FF"/>
                </a:highlight>
              </a:rPr>
              <a:t>doi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pPr marL="457200" lvl="0" indent="387350" rtl="0">
              <a:lnSpc>
                <a:spcPct val="100000"/>
              </a:lnSpc>
              <a:spcBef>
                <a:spcPts val="0"/>
              </a:spcBef>
              <a:buSzPct val="39285"/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10.1097/NJH.0000000000000060</a:t>
            </a:r>
          </a:p>
          <a:p>
            <a:pPr marL="914400" marR="0" lvl="0" indent="-914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Finnegan-John, J., </a:t>
            </a:r>
            <a:r>
              <a:rPr lang="en-US" sz="2800" dirty="0" err="1">
                <a:solidFill>
                  <a:schemeClr val="tx1"/>
                </a:solidFill>
              </a:rPr>
              <a:t>Molassiotis</a:t>
            </a:r>
            <a:r>
              <a:rPr lang="en-US" sz="2800" dirty="0">
                <a:solidFill>
                  <a:schemeClr val="tx1"/>
                </a:solidFill>
              </a:rPr>
              <a:t>, A., Richardson, A., &amp; Ream, E. (2013). A systematic review of complementary and alternative medicine interventions for the management of cancer-related fatigue. </a:t>
            </a:r>
            <a:r>
              <a:rPr lang="en-US" sz="2800" i="1" dirty="0">
                <a:solidFill>
                  <a:schemeClr val="tx1"/>
                </a:solidFill>
              </a:rPr>
              <a:t>Integrative Cancer Therapies, 12</a:t>
            </a:r>
            <a:r>
              <a:rPr lang="en-US" sz="2800" dirty="0">
                <a:solidFill>
                  <a:schemeClr val="tx1"/>
                </a:solidFill>
              </a:rPr>
              <a:t>(4), 276-290. </a:t>
            </a:r>
            <a:r>
              <a:rPr lang="en-US" sz="2800" dirty="0" err="1">
                <a:solidFill>
                  <a:schemeClr val="tx1"/>
                </a:solidFill>
              </a:rPr>
              <a:t>doi</a:t>
            </a:r>
            <a:r>
              <a:rPr lang="en-US" sz="2800" dirty="0">
                <a:solidFill>
                  <a:schemeClr val="tx1"/>
                </a:solidFill>
              </a:rPr>
              <a:t>: 1-.1177/1534735413485816</a:t>
            </a:r>
          </a:p>
          <a:p>
            <a:pPr marL="914400" marR="0" lvl="0" indent="-91440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Mainguy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B.,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Mehl-</a:t>
            </a:r>
            <a:r>
              <a:rPr lang="en-US" sz="2800" dirty="0" err="1">
                <a:solidFill>
                  <a:schemeClr val="tx1"/>
                </a:solidFill>
              </a:rPr>
              <a:t>Madrona</a:t>
            </a:r>
            <a:r>
              <a:rPr lang="en-US" sz="2800" dirty="0">
                <a:solidFill>
                  <a:schemeClr val="tx1"/>
                </a:solidFill>
              </a:rPr>
              <a:t>, L., Plummer, J. (2016). Integration of complementary and alternative medicine therapies into primary-care pain management for opiate reduction in a rural setting. </a:t>
            </a:r>
            <a:r>
              <a:rPr lang="en-US" sz="2800" i="1" dirty="0">
                <a:solidFill>
                  <a:schemeClr val="tx1"/>
                </a:solidFill>
              </a:rPr>
              <a:t>The Journal of Alternative and Complementary Medicine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i="1" dirty="0">
                <a:solidFill>
                  <a:schemeClr val="tx1"/>
                </a:solidFill>
              </a:rPr>
              <a:t>22</a:t>
            </a:r>
            <a:r>
              <a:rPr lang="en-US" sz="2800" dirty="0">
                <a:solidFill>
                  <a:schemeClr val="tx1"/>
                </a:solidFill>
              </a:rPr>
              <a:t>(8), 621-626. </a:t>
            </a:r>
            <a:r>
              <a:rPr lang="en-US" sz="2800" dirty="0" err="1">
                <a:solidFill>
                  <a:schemeClr val="tx1"/>
                </a:solidFill>
              </a:rPr>
              <a:t>doi</a:t>
            </a:r>
            <a:r>
              <a:rPr lang="en-US" sz="2800" dirty="0">
                <a:solidFill>
                  <a:schemeClr val="tx1"/>
                </a:solidFill>
              </a:rPr>
              <a:t>: 10.1089/acm.2015.0212</a:t>
            </a:r>
          </a:p>
          <a:p>
            <a:pPr marL="914400" marR="0" lvl="0" indent="-91440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marR="0" lvl="0" indent="-91440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</a:rPr>
              <a:t>Figure List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SzPct val="39285"/>
              <a:buNone/>
            </a:pPr>
            <a:r>
              <a:rPr lang="en-US" sz="2800" i="1" dirty="0"/>
              <a:t>Figure 1</a:t>
            </a:r>
            <a:r>
              <a:rPr lang="en-US" sz="2800" dirty="0"/>
              <a:t>. </a:t>
            </a:r>
            <a:r>
              <a:rPr lang="en-US" sz="2800" i="1" dirty="0"/>
              <a:t>Holistic </a:t>
            </a:r>
            <a:r>
              <a:rPr lang="en-US" sz="2800" i="1" dirty="0" smtClean="0"/>
              <a:t>care</a:t>
            </a:r>
            <a:r>
              <a:rPr lang="en-US" sz="2800" dirty="0" smtClean="0"/>
              <a:t> </a:t>
            </a:r>
            <a:r>
              <a:rPr lang="en-US" sz="2800" dirty="0"/>
              <a:t>[Online Image]. (</a:t>
            </a:r>
            <a:r>
              <a:rPr lang="en-US" sz="2800" dirty="0" err="1"/>
              <a:t>n.d</a:t>
            </a:r>
            <a:r>
              <a:rPr lang="en-US" sz="2800" dirty="0"/>
              <a:t>). </a:t>
            </a:r>
          </a:p>
          <a:p>
            <a:pPr marL="0" lvl="0" indent="3873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 smtClean="0"/>
              <a:t>	Retrieved </a:t>
            </a:r>
            <a:r>
              <a:rPr lang="en-US" sz="2800" dirty="0"/>
              <a:t>September 4, 2017 from</a:t>
            </a:r>
          </a:p>
          <a:p>
            <a:pPr marL="45720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 smtClean="0"/>
              <a:t>		https</a:t>
            </a:r>
            <a:r>
              <a:rPr lang="en-US" sz="2800" dirty="0"/>
              <a:t>://</a:t>
            </a:r>
            <a:r>
              <a:rPr lang="en-US" sz="2800" dirty="0" smtClean="0"/>
              <a:t>pixabay.com/en/hospice-care-patient-	elderly-old-1821429</a:t>
            </a:r>
            <a:r>
              <a:rPr lang="en-US" sz="2800" dirty="0"/>
              <a:t>. Copyright 2016 by </a:t>
            </a:r>
            <a:r>
              <a:rPr lang="en-US" sz="2800" dirty="0" smtClean="0"/>
              <a:t>	</a:t>
            </a:r>
            <a:r>
              <a:rPr lang="en-US" sz="2800" dirty="0" err="1" smtClean="0"/>
              <a:t>maxlkt</a:t>
            </a:r>
            <a:r>
              <a:rPr lang="en-US" sz="2800" dirty="0"/>
              <a:t>. Reprinted with permission as per </a:t>
            </a:r>
            <a:r>
              <a:rPr lang="en-US" sz="2800" dirty="0" smtClean="0"/>
              <a:t>	https</a:t>
            </a:r>
            <a:r>
              <a:rPr lang="en-US" sz="2800" dirty="0"/>
              <a:t>://pixabay.com/en/service/faq/</a:t>
            </a:r>
          </a:p>
          <a:p>
            <a:pPr marL="914400" marR="0" lvl="0" indent="-914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2895600"/>
            <a:ext cx="43891199" cy="304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9600" y="398463"/>
            <a:ext cx="8334756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64225" y="17602200"/>
            <a:ext cx="636435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5316624" y="21038925"/>
            <a:ext cx="19545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Figure 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704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Black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Gussie Shemwell</dc:creator>
  <cp:lastModifiedBy>Berry, Lisa</cp:lastModifiedBy>
  <cp:revision>11</cp:revision>
  <dcterms:modified xsi:type="dcterms:W3CDTF">2018-04-18T18:29:15Z</dcterms:modified>
</cp:coreProperties>
</file>